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59" r:id="rId4"/>
    <p:sldId id="260" r:id="rId5"/>
    <p:sldId id="264" r:id="rId6"/>
    <p:sldId id="261" r:id="rId7"/>
    <p:sldId id="262" r:id="rId8"/>
    <p:sldId id="265" r:id="rId9"/>
    <p:sldId id="266" r:id="rId10"/>
    <p:sldId id="268" r:id="rId11"/>
    <p:sldId id="276" r:id="rId12"/>
    <p:sldId id="270" r:id="rId13"/>
    <p:sldId id="272" r:id="rId14"/>
    <p:sldId id="274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73" r:id="rId24"/>
    <p:sldId id="285" r:id="rId25"/>
    <p:sldId id="286" r:id="rId26"/>
    <p:sldId id="287" r:id="rId27"/>
    <p:sldId id="288" r:id="rId28"/>
    <p:sldId id="290" r:id="rId29"/>
    <p:sldId id="289" r:id="rId30"/>
    <p:sldId id="291" r:id="rId31"/>
    <p:sldId id="292" r:id="rId32"/>
    <p:sldId id="293" r:id="rId33"/>
    <p:sldId id="294" r:id="rId34"/>
    <p:sldId id="295" r:id="rId35"/>
    <p:sldId id="267" r:id="rId36"/>
    <p:sldId id="296" r:id="rId37"/>
    <p:sldId id="271" r:id="rId38"/>
    <p:sldId id="297" r:id="rId39"/>
    <p:sldId id="298" r:id="rId40"/>
    <p:sldId id="269" r:id="rId41"/>
    <p:sldId id="299" r:id="rId42"/>
    <p:sldId id="300" r:id="rId43"/>
    <p:sldId id="301" r:id="rId44"/>
    <p:sldId id="302" r:id="rId45"/>
    <p:sldId id="303" r:id="rId46"/>
    <p:sldId id="306" r:id="rId47"/>
    <p:sldId id="304" r:id="rId48"/>
    <p:sldId id="305" r:id="rId49"/>
    <p:sldId id="307" r:id="rId50"/>
    <p:sldId id="308" r:id="rId51"/>
    <p:sldId id="309" r:id="rId52"/>
    <p:sldId id="27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B3BC9-2F77-1893-6F13-49B4F896A619}" v="2855" dt="2024-05-19T22:15:44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una Lupu" userId="S::lupu.cr.miruna@student.utcluj.ro::8f51c1fe-0f38-4f2e-93df-b1bcc10b4771" providerId="AD" clId="Web-{094B3BC9-2F77-1893-6F13-49B4F896A619}"/>
    <pc:docChg chg="addSld delSld modSld sldOrd">
      <pc:chgData name="Miruna Lupu" userId="S::lupu.cr.miruna@student.utcluj.ro::8f51c1fe-0f38-4f2e-93df-b1bcc10b4771" providerId="AD" clId="Web-{094B3BC9-2F77-1893-6F13-49B4F896A619}" dt="2024-05-19T22:15:38.626" v="2670"/>
      <pc:docMkLst>
        <pc:docMk/>
      </pc:docMkLst>
      <pc:sldChg chg="del">
        <pc:chgData name="Miruna Lupu" userId="S::lupu.cr.miruna@student.utcluj.ro::8f51c1fe-0f38-4f2e-93df-b1bcc10b4771" providerId="AD" clId="Web-{094B3BC9-2F77-1893-6F13-49B4F896A619}" dt="2024-05-19T20:26:36.156" v="1"/>
        <pc:sldMkLst>
          <pc:docMk/>
          <pc:sldMk cId="109857222" sldId="256"/>
        </pc:sldMkLst>
      </pc:sldChg>
      <pc:sldChg chg="add">
        <pc:chgData name="Miruna Lupu" userId="S::lupu.cr.miruna@student.utcluj.ro::8f51c1fe-0f38-4f2e-93df-b1bcc10b4771" providerId="AD" clId="Web-{094B3BC9-2F77-1893-6F13-49B4F896A619}" dt="2024-05-19T20:26:33.421" v="0"/>
        <pc:sldMkLst>
          <pc:docMk/>
          <pc:sldMk cId="4021760130" sldId="257"/>
        </pc:sldMkLst>
      </pc:sldChg>
      <pc:sldChg chg="modSp add">
        <pc:chgData name="Miruna Lupu" userId="S::lupu.cr.miruna@student.utcluj.ro::8f51c1fe-0f38-4f2e-93df-b1bcc10b4771" providerId="AD" clId="Web-{094B3BC9-2F77-1893-6F13-49B4F896A619}" dt="2024-05-19T20:43:23.551" v="974" actId="1076"/>
        <pc:sldMkLst>
          <pc:docMk/>
          <pc:sldMk cId="1273095677" sldId="259"/>
        </pc:sldMkLst>
        <pc:spChg chg="mod">
          <ac:chgData name="Miruna Lupu" userId="S::lupu.cr.miruna@student.utcluj.ro::8f51c1fe-0f38-4f2e-93df-b1bcc10b4771" providerId="AD" clId="Web-{094B3BC9-2F77-1893-6F13-49B4F896A619}" dt="2024-05-19T20:43:23.551" v="974" actId="1076"/>
          <ac:spMkLst>
            <pc:docMk/>
            <pc:sldMk cId="1273095677" sldId="259"/>
            <ac:spMk id="2" creationId="{D8B6CEBA-D492-B37C-02E1-C1486195276F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0:42:25.503" v="965" actId="1076"/>
          <ac:spMkLst>
            <pc:docMk/>
            <pc:sldMk cId="1273095677" sldId="259"/>
            <ac:spMk id="3" creationId="{108F8E73-FDB2-2E27-CABA-4DC4658FEA5B}"/>
          </ac:spMkLst>
        </pc:spChg>
        <pc:picChg chg="mod modCrop">
          <ac:chgData name="Miruna Lupu" userId="S::lupu.cr.miruna@student.utcluj.ro::8f51c1fe-0f38-4f2e-93df-b1bcc10b4771" providerId="AD" clId="Web-{094B3BC9-2F77-1893-6F13-49B4F896A619}" dt="2024-05-19T20:42:20.221" v="964" actId="1076"/>
          <ac:picMkLst>
            <pc:docMk/>
            <pc:sldMk cId="1273095677" sldId="259"/>
            <ac:picMk id="8" creationId="{44EC11B4-F89D-12A8-6DCD-A48711A06A7C}"/>
          </ac:picMkLst>
        </pc:picChg>
      </pc:sldChg>
      <pc:sldChg chg="modSp add">
        <pc:chgData name="Miruna Lupu" userId="S::lupu.cr.miruna@student.utcluj.ro::8f51c1fe-0f38-4f2e-93df-b1bcc10b4771" providerId="AD" clId="Web-{094B3BC9-2F77-1893-6F13-49B4F896A619}" dt="2024-05-19T20:42:44.847" v="969" actId="20577"/>
        <pc:sldMkLst>
          <pc:docMk/>
          <pc:sldMk cId="1018189246" sldId="260"/>
        </pc:sldMkLst>
        <pc:spChg chg="mod">
          <ac:chgData name="Miruna Lupu" userId="S::lupu.cr.miruna@student.utcluj.ro::8f51c1fe-0f38-4f2e-93df-b1bcc10b4771" providerId="AD" clId="Web-{094B3BC9-2F77-1893-6F13-49B4F896A619}" dt="2024-05-19T20:42:44.847" v="969" actId="20577"/>
          <ac:spMkLst>
            <pc:docMk/>
            <pc:sldMk cId="1018189246" sldId="260"/>
            <ac:spMk id="2" creationId="{B6C55733-7F56-F59B-1804-09DA65C61821}"/>
          </ac:spMkLst>
        </pc:spChg>
        <pc:picChg chg="mod modCrop">
          <ac:chgData name="Miruna Lupu" userId="S::lupu.cr.miruna@student.utcluj.ro::8f51c1fe-0f38-4f2e-93df-b1bcc10b4771" providerId="AD" clId="Web-{094B3BC9-2F77-1893-6F13-49B4F896A619}" dt="2024-05-19T20:27:36.517" v="8"/>
          <ac:picMkLst>
            <pc:docMk/>
            <pc:sldMk cId="1018189246" sldId="260"/>
            <ac:picMk id="9" creationId="{0F66F019-79A6-255C-E003-14AB626D92EC}"/>
          </ac:picMkLst>
        </pc:picChg>
      </pc:sldChg>
      <pc:sldChg chg="modSp add">
        <pc:chgData name="Miruna Lupu" userId="S::lupu.cr.miruna@student.utcluj.ro::8f51c1fe-0f38-4f2e-93df-b1bcc10b4771" providerId="AD" clId="Web-{094B3BC9-2F77-1893-6F13-49B4F896A619}" dt="2024-05-19T20:46:37.651" v="1025" actId="20577"/>
        <pc:sldMkLst>
          <pc:docMk/>
          <pc:sldMk cId="1510115721" sldId="261"/>
        </pc:sldMkLst>
        <pc:spChg chg="mod">
          <ac:chgData name="Miruna Lupu" userId="S::lupu.cr.miruna@student.utcluj.ro::8f51c1fe-0f38-4f2e-93df-b1bcc10b4771" providerId="AD" clId="Web-{094B3BC9-2F77-1893-6F13-49B4F896A619}" dt="2024-05-19T20:46:37.651" v="1025" actId="20577"/>
          <ac:spMkLst>
            <pc:docMk/>
            <pc:sldMk cId="1510115721" sldId="261"/>
            <ac:spMk id="2" creationId="{C19339A3-C478-9655-3B2C-90D12529A9E7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0:45:23.102" v="993" actId="1076"/>
          <ac:spMkLst>
            <pc:docMk/>
            <pc:sldMk cId="1510115721" sldId="261"/>
            <ac:spMk id="3" creationId="{F81D1FA8-7477-377F-FE47-4CFECC4D0F75}"/>
          </ac:spMkLst>
        </pc:spChg>
        <pc:picChg chg="mod modCrop">
          <ac:chgData name="Miruna Lupu" userId="S::lupu.cr.miruna@student.utcluj.ro::8f51c1fe-0f38-4f2e-93df-b1bcc10b4771" providerId="AD" clId="Web-{094B3BC9-2F77-1893-6F13-49B4F896A619}" dt="2024-05-19T20:45:25.711" v="994" actId="1076"/>
          <ac:picMkLst>
            <pc:docMk/>
            <pc:sldMk cId="1510115721" sldId="261"/>
            <ac:picMk id="12" creationId="{4E104512-C15D-80BD-F950-3AD296430E83}"/>
          </ac:picMkLst>
        </pc:picChg>
      </pc:sldChg>
      <pc:sldChg chg="addSp modSp add">
        <pc:chgData name="Miruna Lupu" userId="S::lupu.cr.miruna@student.utcluj.ro::8f51c1fe-0f38-4f2e-93df-b1bcc10b4771" providerId="AD" clId="Web-{094B3BC9-2F77-1893-6F13-49B4F896A619}" dt="2024-05-19T20:48:15.701" v="1053" actId="1076"/>
        <pc:sldMkLst>
          <pc:docMk/>
          <pc:sldMk cId="333568367" sldId="262"/>
        </pc:sldMkLst>
        <pc:spChg chg="mod">
          <ac:chgData name="Miruna Lupu" userId="S::lupu.cr.miruna@student.utcluj.ro::8f51c1fe-0f38-4f2e-93df-b1bcc10b4771" providerId="AD" clId="Web-{094B3BC9-2F77-1893-6F13-49B4F896A619}" dt="2024-05-19T20:46:45.323" v="1026" actId="1076"/>
          <ac:spMkLst>
            <pc:docMk/>
            <pc:sldMk cId="333568367" sldId="262"/>
            <ac:spMk id="2" creationId="{5796B422-F006-44B7-DE00-A8582C625392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0:47:55.059" v="1045" actId="20577"/>
          <ac:spMkLst>
            <pc:docMk/>
            <pc:sldMk cId="333568367" sldId="262"/>
            <ac:spMk id="3" creationId="{AE7E901F-A30C-7375-B3DA-D1F4CDF13E4B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0:48:15.701" v="1053" actId="1076"/>
          <ac:picMkLst>
            <pc:docMk/>
            <pc:sldMk cId="333568367" sldId="262"/>
            <ac:picMk id="4" creationId="{C41844CB-0800-639C-1609-D634DCF8D1B0}"/>
          </ac:picMkLst>
        </pc:picChg>
        <pc:picChg chg="mod">
          <ac:chgData name="Miruna Lupu" userId="S::lupu.cr.miruna@student.utcluj.ro::8f51c1fe-0f38-4f2e-93df-b1bcc10b4771" providerId="AD" clId="Web-{094B3BC9-2F77-1893-6F13-49B4F896A619}" dt="2024-05-19T20:47:58.356" v="1047" actId="1076"/>
          <ac:picMkLst>
            <pc:docMk/>
            <pc:sldMk cId="333568367" sldId="262"/>
            <ac:picMk id="8" creationId="{333A0780-C23E-8956-0FCD-E7C63A6EA5A3}"/>
          </ac:picMkLst>
        </pc:picChg>
      </pc:sldChg>
      <pc:sldChg chg="addSp modSp add">
        <pc:chgData name="Miruna Lupu" userId="S::lupu.cr.miruna@student.utcluj.ro::8f51c1fe-0f38-4f2e-93df-b1bcc10b4771" providerId="AD" clId="Web-{094B3BC9-2F77-1893-6F13-49B4F896A619}" dt="2024-05-19T22:15:38.626" v="2670"/>
        <pc:sldMkLst>
          <pc:docMk/>
          <pc:sldMk cId="524561146" sldId="263"/>
        </pc:sldMkLst>
        <pc:spChg chg="mod">
          <ac:chgData name="Miruna Lupu" userId="S::lupu.cr.miruna@student.utcluj.ro::8f51c1fe-0f38-4f2e-93df-b1bcc10b4771" providerId="AD" clId="Web-{094B3BC9-2F77-1893-6F13-49B4F896A619}" dt="2024-05-19T20:29:49.755" v="24" actId="20577"/>
          <ac:spMkLst>
            <pc:docMk/>
            <pc:sldMk cId="524561146" sldId="263"/>
            <ac:spMk id="3" creationId="{08A5B5FE-7B37-0BE6-0D86-3D1D334CD44B}"/>
          </ac:spMkLst>
        </pc:spChg>
        <pc:graphicFrameChg chg="add mod modGraphic">
          <ac:chgData name="Miruna Lupu" userId="S::lupu.cr.miruna@student.utcluj.ro::8f51c1fe-0f38-4f2e-93df-b1bcc10b4771" providerId="AD" clId="Web-{094B3BC9-2F77-1893-6F13-49B4F896A619}" dt="2024-05-19T22:15:38.626" v="2670"/>
          <ac:graphicFrameMkLst>
            <pc:docMk/>
            <pc:sldMk cId="524561146" sldId="263"/>
            <ac:graphicFrameMk id="4" creationId="{7CEE3B4C-E5C5-3A00-BCC2-8FCD91AAE04A}"/>
          </ac:graphicFrameMkLst>
        </pc:graphicFrameChg>
      </pc:sldChg>
      <pc:sldChg chg="modSp add">
        <pc:chgData name="Miruna Lupu" userId="S::lupu.cr.miruna@student.utcluj.ro::8f51c1fe-0f38-4f2e-93df-b1bcc10b4771" providerId="AD" clId="Web-{094B3BC9-2F77-1893-6F13-49B4F896A619}" dt="2024-05-19T20:43:31.723" v="977" actId="20577"/>
        <pc:sldMkLst>
          <pc:docMk/>
          <pc:sldMk cId="2242323540" sldId="264"/>
        </pc:sldMkLst>
        <pc:spChg chg="mod">
          <ac:chgData name="Miruna Lupu" userId="S::lupu.cr.miruna@student.utcluj.ro::8f51c1fe-0f38-4f2e-93df-b1bcc10b4771" providerId="AD" clId="Web-{094B3BC9-2F77-1893-6F13-49B4F896A619}" dt="2024-05-19T20:43:31.723" v="977" actId="20577"/>
          <ac:spMkLst>
            <pc:docMk/>
            <pc:sldMk cId="2242323540" sldId="264"/>
            <ac:spMk id="2" creationId="{5B6F26F4-B736-3FC9-8376-61DD8283C940}"/>
          </ac:spMkLst>
        </pc:spChg>
      </pc:sldChg>
      <pc:sldChg chg="modSp add">
        <pc:chgData name="Miruna Lupu" userId="S::lupu.cr.miruna@student.utcluj.ro::8f51c1fe-0f38-4f2e-93df-b1bcc10b4771" providerId="AD" clId="Web-{094B3BC9-2F77-1893-6F13-49B4F896A619}" dt="2024-05-19T20:49:12.702" v="1058" actId="1076"/>
        <pc:sldMkLst>
          <pc:docMk/>
          <pc:sldMk cId="76230358" sldId="265"/>
        </pc:sldMkLst>
        <pc:picChg chg="mod">
          <ac:chgData name="Miruna Lupu" userId="S::lupu.cr.miruna@student.utcluj.ro::8f51c1fe-0f38-4f2e-93df-b1bcc10b4771" providerId="AD" clId="Web-{094B3BC9-2F77-1893-6F13-49B4F896A619}" dt="2024-05-19T20:49:12.702" v="1058" actId="1076"/>
          <ac:picMkLst>
            <pc:docMk/>
            <pc:sldMk cId="76230358" sldId="265"/>
            <ac:picMk id="8" creationId="{D22143A1-C055-DBC2-A108-057EE78DEBE3}"/>
          </ac:picMkLst>
        </pc:picChg>
      </pc:sldChg>
      <pc:sldChg chg="add del">
        <pc:chgData name="Miruna Lupu" userId="S::lupu.cr.miruna@student.utcluj.ro::8f51c1fe-0f38-4f2e-93df-b1bcc10b4771" providerId="AD" clId="Web-{094B3BC9-2F77-1893-6F13-49B4F896A619}" dt="2024-05-19T20:49:04.077" v="1055"/>
        <pc:sldMkLst>
          <pc:docMk/>
          <pc:sldMk cId="1799822957" sldId="265"/>
        </pc:sldMkLst>
      </pc:sldChg>
      <pc:sldChg chg="addSp delSp modSp add delAnim">
        <pc:chgData name="Miruna Lupu" userId="S::lupu.cr.miruna@student.utcluj.ro::8f51c1fe-0f38-4f2e-93df-b1bcc10b4771" providerId="AD" clId="Web-{094B3BC9-2F77-1893-6F13-49B4F896A619}" dt="2024-05-19T20:54:25.368" v="1206" actId="1076"/>
        <pc:sldMkLst>
          <pc:docMk/>
          <pc:sldMk cId="4287834411" sldId="266"/>
        </pc:sldMkLst>
        <pc:spChg chg="del">
          <ac:chgData name="Miruna Lupu" userId="S::lupu.cr.miruna@student.utcluj.ro::8f51c1fe-0f38-4f2e-93df-b1bcc10b4771" providerId="AD" clId="Web-{094B3BC9-2F77-1893-6F13-49B4F896A619}" dt="2024-05-19T20:49:46.297" v="1061"/>
          <ac:spMkLst>
            <pc:docMk/>
            <pc:sldMk cId="4287834411" sldId="266"/>
            <ac:spMk id="2" creationId="{D81D7AEC-EC54-C9EC-08C7-E87CB3E5CD15}"/>
          </ac:spMkLst>
        </pc:spChg>
        <pc:spChg chg="del">
          <ac:chgData name="Miruna Lupu" userId="S::lupu.cr.miruna@student.utcluj.ro::8f51c1fe-0f38-4f2e-93df-b1bcc10b4771" providerId="AD" clId="Web-{094B3BC9-2F77-1893-6F13-49B4F896A619}" dt="2024-05-19T20:49:46.266" v="1060"/>
          <ac:spMkLst>
            <pc:docMk/>
            <pc:sldMk cId="4287834411" sldId="266"/>
            <ac:spMk id="3" creationId="{5C18C103-7945-23F4-3B31-C631F2736C6C}"/>
          </ac:spMkLst>
        </pc:spChg>
        <pc:spChg chg="add del mod">
          <ac:chgData name="Miruna Lupu" userId="S::lupu.cr.miruna@student.utcluj.ro::8f51c1fe-0f38-4f2e-93df-b1bcc10b4771" providerId="AD" clId="Web-{094B3BC9-2F77-1893-6F13-49B4F896A619}" dt="2024-05-19T20:49:50.813" v="1063"/>
          <ac:spMkLst>
            <pc:docMk/>
            <pc:sldMk cId="4287834411" sldId="266"/>
            <ac:spMk id="6" creationId="{14737668-E1DB-C096-33B7-204B07AA9D28}"/>
          </ac:spMkLst>
        </pc:spChg>
        <pc:spChg chg="add del mod">
          <ac:chgData name="Miruna Lupu" userId="S::lupu.cr.miruna@student.utcluj.ro::8f51c1fe-0f38-4f2e-93df-b1bcc10b4771" providerId="AD" clId="Web-{094B3BC9-2F77-1893-6F13-49B4F896A619}" dt="2024-05-19T20:50:18.283" v="1070"/>
          <ac:spMkLst>
            <pc:docMk/>
            <pc:sldMk cId="4287834411" sldId="266"/>
            <ac:spMk id="10" creationId="{7C38C9F8-5A00-1436-2302-F2C33C40E113}"/>
          </ac:spMkLst>
        </pc:spChg>
        <pc:graphicFrameChg chg="add mod ord modGraphic">
          <ac:chgData name="Miruna Lupu" userId="S::lupu.cr.miruna@student.utcluj.ro::8f51c1fe-0f38-4f2e-93df-b1bcc10b4771" providerId="AD" clId="Web-{094B3BC9-2F77-1893-6F13-49B4F896A619}" dt="2024-05-19T20:54:13.399" v="1203"/>
          <ac:graphicFrameMkLst>
            <pc:docMk/>
            <pc:sldMk cId="4287834411" sldId="266"/>
            <ac:graphicFrameMk id="11" creationId="{CE78C1DE-3321-55C5-F469-B3C1AA63B381}"/>
          </ac:graphicFrameMkLst>
        </pc:graphicFrameChg>
        <pc:picChg chg="del">
          <ac:chgData name="Miruna Lupu" userId="S::lupu.cr.miruna@student.utcluj.ro::8f51c1fe-0f38-4f2e-93df-b1bcc10b4771" providerId="AD" clId="Web-{094B3BC9-2F77-1893-6F13-49B4F896A619}" dt="2024-05-19T20:49:47.954" v="1062"/>
          <ac:picMkLst>
            <pc:docMk/>
            <pc:sldMk cId="4287834411" sldId="266"/>
            <ac:picMk id="8" creationId="{D0F65DDC-B44F-C553-CFCF-AA5665BDB361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0:52:47.193" v="1152" actId="1076"/>
          <ac:picMkLst>
            <pc:docMk/>
            <pc:sldMk cId="4287834411" sldId="266"/>
            <ac:picMk id="12" creationId="{269E473F-5F8F-08D5-375B-EA32FB421405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0:54:25.368" v="1206" actId="1076"/>
          <ac:picMkLst>
            <pc:docMk/>
            <pc:sldMk cId="4287834411" sldId="266"/>
            <ac:picMk id="13" creationId="{8E0BA6DE-6E98-FB9C-E58A-F424F71C9B07}"/>
          </ac:picMkLst>
        </pc:picChg>
      </pc:sldChg>
      <pc:sldChg chg="addSp delSp modSp add">
        <pc:chgData name="Miruna Lupu" userId="S::lupu.cr.miruna@student.utcluj.ro::8f51c1fe-0f38-4f2e-93df-b1bcc10b4771" providerId="AD" clId="Web-{094B3BC9-2F77-1893-6F13-49B4F896A619}" dt="2024-05-19T21:36:54.534" v="1748"/>
        <pc:sldMkLst>
          <pc:docMk/>
          <pc:sldMk cId="2996457963" sldId="267"/>
        </pc:sldMkLst>
        <pc:spChg chg="del">
          <ac:chgData name="Miruna Lupu" userId="S::lupu.cr.miruna@student.utcluj.ro::8f51c1fe-0f38-4f2e-93df-b1bcc10b4771" providerId="AD" clId="Web-{094B3BC9-2F77-1893-6F13-49B4F896A619}" dt="2024-05-19T21:36:54.534" v="1748"/>
          <ac:spMkLst>
            <pc:docMk/>
            <pc:sldMk cId="2996457963" sldId="267"/>
            <ac:spMk id="2" creationId="{F3744120-45B8-74BA-1148-17427C69381E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36:54.534" v="1748"/>
          <ac:spMkLst>
            <pc:docMk/>
            <pc:sldMk cId="2996457963" sldId="267"/>
            <ac:spMk id="9" creationId="{E12DB3CF-5DD2-98AC-B32F-7ACBB8985742}"/>
          </ac:spMkLst>
        </pc:spChg>
      </pc:sldChg>
      <pc:sldChg chg="modSp add">
        <pc:chgData name="Miruna Lupu" userId="S::lupu.cr.miruna@student.utcluj.ro::8f51c1fe-0f38-4f2e-93df-b1bcc10b4771" providerId="AD" clId="Web-{094B3BC9-2F77-1893-6F13-49B4F896A619}" dt="2024-05-19T21:00:33.739" v="1308" actId="20577"/>
        <pc:sldMkLst>
          <pc:docMk/>
          <pc:sldMk cId="1174969230" sldId="268"/>
        </pc:sldMkLst>
        <pc:spChg chg="mod">
          <ac:chgData name="Miruna Lupu" userId="S::lupu.cr.miruna@student.utcluj.ro::8f51c1fe-0f38-4f2e-93df-b1bcc10b4771" providerId="AD" clId="Web-{094B3BC9-2F77-1893-6F13-49B4F896A619}" dt="2024-05-19T21:00:33.739" v="1308" actId="20577"/>
          <ac:spMkLst>
            <pc:docMk/>
            <pc:sldMk cId="1174969230" sldId="268"/>
            <ac:spMk id="2" creationId="{60294BF3-1BAB-59FE-A90C-0AEAD5D41946}"/>
          </ac:spMkLst>
        </pc:spChg>
      </pc:sldChg>
      <pc:sldChg chg="addSp delSp modSp add">
        <pc:chgData name="Miruna Lupu" userId="S::lupu.cr.miruna@student.utcluj.ro::8f51c1fe-0f38-4f2e-93df-b1bcc10b4771" providerId="AD" clId="Web-{094B3BC9-2F77-1893-6F13-49B4F896A619}" dt="2024-05-19T21:40:11.790" v="1781"/>
        <pc:sldMkLst>
          <pc:docMk/>
          <pc:sldMk cId="2753812573" sldId="269"/>
        </pc:sldMkLst>
        <pc:spChg chg="del">
          <ac:chgData name="Miruna Lupu" userId="S::lupu.cr.miruna@student.utcluj.ro::8f51c1fe-0f38-4f2e-93df-b1bcc10b4771" providerId="AD" clId="Web-{094B3BC9-2F77-1893-6F13-49B4F896A619}" dt="2024-05-19T21:40:11.790" v="1781"/>
          <ac:spMkLst>
            <pc:docMk/>
            <pc:sldMk cId="2753812573" sldId="269"/>
            <ac:spMk id="2" creationId="{F3744120-45B8-74BA-1148-17427C69381E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40:11.790" v="1781"/>
          <ac:spMkLst>
            <pc:docMk/>
            <pc:sldMk cId="2753812573" sldId="269"/>
            <ac:spMk id="8" creationId="{82691BA6-70D7-F3C6-CBD1-838AD2E0AAA1}"/>
          </ac:spMkLst>
        </pc:spChg>
      </pc:sldChg>
      <pc:sldChg chg="add">
        <pc:chgData name="Miruna Lupu" userId="S::lupu.cr.miruna@student.utcluj.ro::8f51c1fe-0f38-4f2e-93df-b1bcc10b4771" providerId="AD" clId="Web-{094B3BC9-2F77-1893-6F13-49B4F896A619}" dt="2024-05-19T20:56:21.184" v="1237"/>
        <pc:sldMkLst>
          <pc:docMk/>
          <pc:sldMk cId="1799874180" sldId="270"/>
        </pc:sldMkLst>
      </pc:sldChg>
      <pc:sldChg chg="addSp modSp add">
        <pc:chgData name="Miruna Lupu" userId="S::lupu.cr.miruna@student.utcluj.ro::8f51c1fe-0f38-4f2e-93df-b1bcc10b4771" providerId="AD" clId="Web-{094B3BC9-2F77-1893-6F13-49B4F896A619}" dt="2024-05-19T21:38:33.818" v="1768" actId="1076"/>
        <pc:sldMkLst>
          <pc:docMk/>
          <pc:sldMk cId="2284810382" sldId="271"/>
        </pc:sldMkLst>
        <pc:spChg chg="mod">
          <ac:chgData name="Miruna Lupu" userId="S::lupu.cr.miruna@student.utcluj.ro::8f51c1fe-0f38-4f2e-93df-b1bcc10b4771" providerId="AD" clId="Web-{094B3BC9-2F77-1893-6F13-49B4F896A619}" dt="2024-05-19T21:38:33.818" v="1768" actId="1076"/>
          <ac:spMkLst>
            <pc:docMk/>
            <pc:sldMk cId="2284810382" sldId="271"/>
            <ac:spMk id="2" creationId="{F3744120-45B8-74BA-1148-17427C69381E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38:13.396" v="1764" actId="1076"/>
          <ac:spMkLst>
            <pc:docMk/>
            <pc:sldMk cId="2284810382" sldId="271"/>
            <ac:spMk id="3" creationId="{DBA0B933-EF77-7381-5510-C9C21B2C19DF}"/>
          </ac:spMkLst>
        </pc:spChg>
      </pc:sldChg>
      <pc:sldChg chg="add">
        <pc:chgData name="Miruna Lupu" userId="S::lupu.cr.miruna@student.utcluj.ro::8f51c1fe-0f38-4f2e-93df-b1bcc10b4771" providerId="AD" clId="Web-{094B3BC9-2F77-1893-6F13-49B4F896A619}" dt="2024-05-19T20:56:30.747" v="1238"/>
        <pc:sldMkLst>
          <pc:docMk/>
          <pc:sldMk cId="2293837155" sldId="272"/>
        </pc:sldMkLst>
      </pc:sldChg>
      <pc:sldChg chg="addSp delSp modSp add">
        <pc:chgData name="Miruna Lupu" userId="S::lupu.cr.miruna@student.utcluj.ro::8f51c1fe-0f38-4f2e-93df-b1bcc10b4771" providerId="AD" clId="Web-{094B3BC9-2F77-1893-6F13-49B4F896A619}" dt="2024-05-19T21:56:15.804" v="2365" actId="1076"/>
        <pc:sldMkLst>
          <pc:docMk/>
          <pc:sldMk cId="4052578881" sldId="273"/>
        </pc:sldMkLst>
        <pc:spChg chg="mod">
          <ac:chgData name="Miruna Lupu" userId="S::lupu.cr.miruna@student.utcluj.ro::8f51c1fe-0f38-4f2e-93df-b1bcc10b4771" providerId="AD" clId="Web-{094B3BC9-2F77-1893-6F13-49B4F896A619}" dt="2024-05-19T21:56:12.944" v="2364" actId="20577"/>
          <ac:spMkLst>
            <pc:docMk/>
            <pc:sldMk cId="4052578881" sldId="273"/>
            <ac:spMk id="2" creationId="{D81BDABD-ACA5-E947-6697-29A60AE3F309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56:15.804" v="2365" actId="1076"/>
          <ac:picMkLst>
            <pc:docMk/>
            <pc:sldMk cId="4052578881" sldId="273"/>
            <ac:picMk id="3" creationId="{1E8D2819-AE1D-7330-A017-201D6BEE6E00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21:13.598" v="1498"/>
          <ac:picMkLst>
            <pc:docMk/>
            <pc:sldMk cId="4052578881" sldId="273"/>
            <ac:picMk id="4" creationId="{B1B2A8AB-1E7C-438A-D1EE-149FC1A0F88F}"/>
          </ac:picMkLst>
        </pc:picChg>
      </pc:sldChg>
      <pc:sldChg chg="addSp delSp modSp add">
        <pc:chgData name="Miruna Lupu" userId="S::lupu.cr.miruna@student.utcluj.ro::8f51c1fe-0f38-4f2e-93df-b1bcc10b4771" providerId="AD" clId="Web-{094B3BC9-2F77-1893-6F13-49B4F896A619}" dt="2024-05-19T20:57:44.999" v="1267"/>
        <pc:sldMkLst>
          <pc:docMk/>
          <pc:sldMk cId="709143046" sldId="274"/>
        </pc:sldMkLst>
        <pc:spChg chg="add del mod">
          <ac:chgData name="Miruna Lupu" userId="S::lupu.cr.miruna@student.utcluj.ro::8f51c1fe-0f38-4f2e-93df-b1bcc10b4771" providerId="AD" clId="Web-{094B3BC9-2F77-1893-6F13-49B4F896A619}" dt="2024-05-19T20:57:44.999" v="1267"/>
          <ac:spMkLst>
            <pc:docMk/>
            <pc:sldMk cId="709143046" sldId="274"/>
            <ac:spMk id="4" creationId="{E68DC932-65F7-1540-79F8-58926AA1AAC2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0:57:31.233" v="1261" actId="1076"/>
          <ac:spMkLst>
            <pc:docMk/>
            <pc:sldMk cId="709143046" sldId="274"/>
            <ac:spMk id="6" creationId="{CA3FF9C7-A9C5-37C4-622F-4A99A886A14C}"/>
          </ac:spMkLst>
        </pc:spChg>
        <pc:picChg chg="mod">
          <ac:chgData name="Miruna Lupu" userId="S::lupu.cr.miruna@student.utcluj.ro::8f51c1fe-0f38-4f2e-93df-b1bcc10b4771" providerId="AD" clId="Web-{094B3BC9-2F77-1893-6F13-49B4F896A619}" dt="2024-05-19T20:57:35.858" v="1263" actId="14100"/>
          <ac:picMkLst>
            <pc:docMk/>
            <pc:sldMk cId="709143046" sldId="274"/>
            <ac:picMk id="3" creationId="{94C1A20D-0008-48D3-FDAB-529D085E6801}"/>
          </ac:picMkLst>
        </pc:picChg>
      </pc:sldChg>
      <pc:sldChg chg="addSp modSp add">
        <pc:chgData name="Miruna Lupu" userId="S::lupu.cr.miruna@student.utcluj.ro::8f51c1fe-0f38-4f2e-93df-b1bcc10b4771" providerId="AD" clId="Web-{094B3BC9-2F77-1893-6F13-49B4F896A619}" dt="2024-05-19T22:05:17.946" v="2524"/>
        <pc:sldMkLst>
          <pc:docMk/>
          <pc:sldMk cId="3253243723" sldId="275"/>
        </pc:sldMkLst>
        <pc:spChg chg="mod">
          <ac:chgData name="Miruna Lupu" userId="S::lupu.cr.miruna@student.utcluj.ro::8f51c1fe-0f38-4f2e-93df-b1bcc10b4771" providerId="AD" clId="Web-{094B3BC9-2F77-1893-6F13-49B4F896A619}" dt="2024-05-19T22:02:57.348" v="2480" actId="20577"/>
          <ac:spMkLst>
            <pc:docMk/>
            <pc:sldMk cId="3253243723" sldId="275"/>
            <ac:spMk id="2" creationId="{8B567E2D-6BF4-E868-3DCD-A94F9AB2F94C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01:02.865" v="1312" actId="20577"/>
          <ac:spMkLst>
            <pc:docMk/>
            <pc:sldMk cId="3253243723" sldId="275"/>
            <ac:spMk id="3" creationId="{767DE738-096E-AE0E-85EC-DA322F3C9F6F}"/>
          </ac:spMkLst>
        </pc:spChg>
        <pc:graphicFrameChg chg="add mod modGraphic">
          <ac:chgData name="Miruna Lupu" userId="S::lupu.cr.miruna@student.utcluj.ro::8f51c1fe-0f38-4f2e-93df-b1bcc10b4771" providerId="AD" clId="Web-{094B3BC9-2F77-1893-6F13-49B4F896A619}" dt="2024-05-19T22:05:17.946" v="2524"/>
          <ac:graphicFrameMkLst>
            <pc:docMk/>
            <pc:sldMk cId="3253243723" sldId="275"/>
            <ac:graphicFrameMk id="4" creationId="{B611BEEF-B7F9-1187-32E9-B07B97F94FA8}"/>
          </ac:graphicFrameMkLst>
        </pc:graphicFrameChg>
      </pc:sldChg>
      <pc:sldChg chg="add">
        <pc:chgData name="Miruna Lupu" userId="S::lupu.cr.miruna@student.utcluj.ro::8f51c1fe-0f38-4f2e-93df-b1bcc10b4771" providerId="AD" clId="Web-{094B3BC9-2F77-1893-6F13-49B4F896A619}" dt="2024-05-19T20:56:10.996" v="1236"/>
        <pc:sldMkLst>
          <pc:docMk/>
          <pc:sldMk cId="519403419" sldId="276"/>
        </pc:sldMkLst>
      </pc:sldChg>
      <pc:sldChg chg="addSp delSp modSp add replId">
        <pc:chgData name="Miruna Lupu" userId="S::lupu.cr.miruna@student.utcluj.ro::8f51c1fe-0f38-4f2e-93df-b1bcc10b4771" providerId="AD" clId="Web-{094B3BC9-2F77-1893-6F13-49B4F896A619}" dt="2024-05-19T20:58:25.422" v="1285" actId="1076"/>
        <pc:sldMkLst>
          <pc:docMk/>
          <pc:sldMk cId="1372927885" sldId="277"/>
        </pc:sldMkLst>
        <pc:spChg chg="mod">
          <ac:chgData name="Miruna Lupu" userId="S::lupu.cr.miruna@student.utcluj.ro::8f51c1fe-0f38-4f2e-93df-b1bcc10b4771" providerId="AD" clId="Web-{094B3BC9-2F77-1893-6F13-49B4F896A619}" dt="2024-05-19T20:58:14.094" v="1283" actId="1076"/>
          <ac:spMkLst>
            <pc:docMk/>
            <pc:sldMk cId="1372927885" sldId="277"/>
            <ac:spMk id="6" creationId="{CA3FF9C7-A9C5-37C4-622F-4A99A886A14C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0:58:06.781" v="1276"/>
          <ac:picMkLst>
            <pc:docMk/>
            <pc:sldMk cId="1372927885" sldId="277"/>
            <ac:picMk id="3" creationId="{94C1A20D-0008-48D3-FDAB-529D085E6801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0:58:25.422" v="1285" actId="1076"/>
          <ac:picMkLst>
            <pc:docMk/>
            <pc:sldMk cId="1372927885" sldId="277"/>
            <ac:picMk id="4" creationId="{81A9FDBB-D988-C43D-D0D2-D66AF248EF6A}"/>
          </ac:picMkLst>
        </pc:picChg>
      </pc:sldChg>
      <pc:sldChg chg="addSp modSp add">
        <pc:chgData name="Miruna Lupu" userId="S::lupu.cr.miruna@student.utcluj.ro::8f51c1fe-0f38-4f2e-93df-b1bcc10b4771" providerId="AD" clId="Web-{094B3BC9-2F77-1893-6F13-49B4F896A619}" dt="2024-05-19T21:01:45.678" v="1328" actId="1076"/>
        <pc:sldMkLst>
          <pc:docMk/>
          <pc:sldMk cId="1556014222" sldId="278"/>
        </pc:sldMkLst>
        <pc:spChg chg="add mod">
          <ac:chgData name="Miruna Lupu" userId="S::lupu.cr.miruna@student.utcluj.ro::8f51c1fe-0f38-4f2e-93df-b1bcc10b4771" providerId="AD" clId="Web-{094B3BC9-2F77-1893-6F13-49B4F896A619}" dt="2024-05-19T21:00:04.644" v="1306" actId="1076"/>
          <ac:spMkLst>
            <pc:docMk/>
            <pc:sldMk cId="1556014222" sldId="278"/>
            <ac:spMk id="2" creationId="{252CA513-C75A-4ADC-8B0C-065D1E46CDB7}"/>
          </ac:spMkLst>
        </pc:spChg>
        <pc:picChg chg="mod">
          <ac:chgData name="Miruna Lupu" userId="S::lupu.cr.miruna@student.utcluj.ro::8f51c1fe-0f38-4f2e-93df-b1bcc10b4771" providerId="AD" clId="Web-{094B3BC9-2F77-1893-6F13-49B4F896A619}" dt="2024-05-19T21:01:45.678" v="1328" actId="1076"/>
          <ac:picMkLst>
            <pc:docMk/>
            <pc:sldMk cId="1556014222" sldId="278"/>
            <ac:picMk id="5" creationId="{0C88CC5E-04AD-BADA-189F-BE42D1007346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03:47.047" v="1362" actId="1076"/>
        <pc:sldMkLst>
          <pc:docMk/>
          <pc:sldMk cId="2640659896" sldId="279"/>
        </pc:sldMkLst>
        <pc:spChg chg="mod">
          <ac:chgData name="Miruna Lupu" userId="S::lupu.cr.miruna@student.utcluj.ro::8f51c1fe-0f38-4f2e-93df-b1bcc10b4771" providerId="AD" clId="Web-{094B3BC9-2F77-1893-6F13-49B4F896A619}" dt="2024-05-19T21:02:51.999" v="1348" actId="1076"/>
          <ac:spMkLst>
            <pc:docMk/>
            <pc:sldMk cId="2640659896" sldId="279"/>
            <ac:spMk id="2" creationId="{60294BF3-1BAB-59FE-A90C-0AEAD5D41946}"/>
          </ac:spMkLst>
        </pc:spChg>
        <pc:spChg chg="del mod">
          <ac:chgData name="Miruna Lupu" userId="S::lupu.cr.miruna@student.utcluj.ro::8f51c1fe-0f38-4f2e-93df-b1bcc10b4771" providerId="AD" clId="Web-{094B3BC9-2F77-1893-6F13-49B4F896A619}" dt="2024-05-19T21:03:24.765" v="1353"/>
          <ac:spMkLst>
            <pc:docMk/>
            <pc:sldMk cId="2640659896" sldId="279"/>
            <ac:spMk id="4" creationId="{59117285-13F6-9ED6-DADD-851FADD3AA34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03:38.016" v="1358" actId="20577"/>
          <ac:spMkLst>
            <pc:docMk/>
            <pc:sldMk cId="2640659896" sldId="279"/>
            <ac:spMk id="11" creationId="{BDA6B937-097F-1501-B0F7-6EFEC9608A5B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03:47.047" v="1362" actId="1076"/>
          <ac:picMkLst>
            <pc:docMk/>
            <pc:sldMk cId="2640659896" sldId="279"/>
            <ac:picMk id="3" creationId="{A9B26E54-8E22-3BC7-46EF-2017C86BB507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03:38.969" v="1359"/>
          <ac:picMkLst>
            <pc:docMk/>
            <pc:sldMk cId="2640659896" sldId="279"/>
            <ac:picMk id="14" creationId="{7E5F9160-577E-AE93-AE6C-4563AA438545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35:13.953" v="1735"/>
        <pc:sldMkLst>
          <pc:docMk/>
          <pc:sldMk cId="910412607" sldId="280"/>
        </pc:sldMkLst>
        <pc:spChg chg="del">
          <ac:chgData name="Miruna Lupu" userId="S::lupu.cr.miruna@student.utcluj.ro::8f51c1fe-0f38-4f2e-93df-b1bcc10b4771" providerId="AD" clId="Web-{094B3BC9-2F77-1893-6F13-49B4F896A619}" dt="2024-05-19T21:35:13.953" v="1735"/>
          <ac:spMkLst>
            <pc:docMk/>
            <pc:sldMk cId="910412607" sldId="280"/>
            <ac:spMk id="2" creationId="{60294BF3-1BAB-59FE-A90C-0AEAD5D41946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35:13.953" v="1735"/>
          <ac:spMkLst>
            <pc:docMk/>
            <pc:sldMk cId="910412607" sldId="280"/>
            <ac:spMk id="10" creationId="{B2A2662A-5553-2A00-EA45-98D3CA1C58F3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05:05.143" v="1403" actId="1076"/>
          <ac:spMkLst>
            <pc:docMk/>
            <pc:sldMk cId="910412607" sldId="280"/>
            <ac:spMk id="11" creationId="{BDA6B937-097F-1501-B0F7-6EFEC9608A5B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1:04:20.032" v="1370"/>
          <ac:picMkLst>
            <pc:docMk/>
            <pc:sldMk cId="910412607" sldId="280"/>
            <ac:picMk id="3" creationId="{A9B26E54-8E22-3BC7-46EF-2017C86BB507}"/>
          </ac:picMkLst>
        </pc:picChg>
        <pc:picChg chg="add del mod">
          <ac:chgData name="Miruna Lupu" userId="S::lupu.cr.miruna@student.utcluj.ro::8f51c1fe-0f38-4f2e-93df-b1bcc10b4771" providerId="AD" clId="Web-{094B3BC9-2F77-1893-6F13-49B4F896A619}" dt="2024-05-19T21:05:17.456" v="1406"/>
          <ac:picMkLst>
            <pc:docMk/>
            <pc:sldMk cId="910412607" sldId="280"/>
            <ac:picMk id="4" creationId="{281C4826-581C-B6E8-5050-1D2C554643A2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09:49.308" v="1409" actId="1076"/>
          <ac:picMkLst>
            <pc:docMk/>
            <pc:sldMk cId="910412607" sldId="280"/>
            <ac:picMk id="6" creationId="{60CD7B89-C509-AEC6-F799-A38D3C1D7635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09:59.808" v="1411" actId="1076"/>
          <ac:picMkLst>
            <pc:docMk/>
            <pc:sldMk cId="910412607" sldId="280"/>
            <ac:picMk id="8" creationId="{4E98E69A-6AFC-224F-D77D-B23E98FF9A5F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35:08.547" v="1734"/>
        <pc:sldMkLst>
          <pc:docMk/>
          <pc:sldMk cId="717320449" sldId="281"/>
        </pc:sldMkLst>
        <pc:spChg chg="del">
          <ac:chgData name="Miruna Lupu" userId="S::lupu.cr.miruna@student.utcluj.ro::8f51c1fe-0f38-4f2e-93df-b1bcc10b4771" providerId="AD" clId="Web-{094B3BC9-2F77-1893-6F13-49B4F896A619}" dt="2024-05-19T21:35:08.547" v="1734"/>
          <ac:spMkLst>
            <pc:docMk/>
            <pc:sldMk cId="717320449" sldId="281"/>
            <ac:spMk id="2" creationId="{60294BF3-1BAB-59FE-A90C-0AEAD5D41946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35:08.547" v="1734"/>
          <ac:spMkLst>
            <pc:docMk/>
            <pc:sldMk cId="717320449" sldId="281"/>
            <ac:spMk id="9" creationId="{F0D49AC1-B887-42FB-F750-6B29D41FCBDA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11:12.967" v="1424" actId="14100"/>
          <ac:spMkLst>
            <pc:docMk/>
            <pc:sldMk cId="717320449" sldId="281"/>
            <ac:spMk id="11" creationId="{BDA6B937-097F-1501-B0F7-6EFEC9608A5B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11:28.608" v="1427" actId="1076"/>
          <ac:picMkLst>
            <pc:docMk/>
            <pc:sldMk cId="717320449" sldId="281"/>
            <ac:picMk id="3" creationId="{F62ABFFA-FE9E-EF27-2438-DBAA53A333A6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10:19.637" v="1413"/>
          <ac:picMkLst>
            <pc:docMk/>
            <pc:sldMk cId="717320449" sldId="281"/>
            <ac:picMk id="6" creationId="{60CD7B89-C509-AEC6-F799-A38D3C1D7635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13:20.705" v="1458" actId="1076"/>
        <pc:sldMkLst>
          <pc:docMk/>
          <pc:sldMk cId="3408672264" sldId="282"/>
        </pc:sldMkLst>
        <pc:spChg chg="mod">
          <ac:chgData name="Miruna Lupu" userId="S::lupu.cr.miruna@student.utcluj.ro::8f51c1fe-0f38-4f2e-93df-b1bcc10b4771" providerId="AD" clId="Web-{094B3BC9-2F77-1893-6F13-49B4F896A619}" dt="2024-05-19T21:12:25.610" v="1446" actId="14100"/>
          <ac:spMkLst>
            <pc:docMk/>
            <pc:sldMk cId="3408672264" sldId="282"/>
            <ac:spMk id="2" creationId="{60294BF3-1BAB-59FE-A90C-0AEAD5D41946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12:53.595" v="1452" actId="1076"/>
          <ac:spMkLst>
            <pc:docMk/>
            <pc:sldMk cId="3408672264" sldId="282"/>
            <ac:spMk id="11" creationId="{BDA6B937-097F-1501-B0F7-6EFEC9608A5B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1:12:48.157" v="1450"/>
          <ac:picMkLst>
            <pc:docMk/>
            <pc:sldMk cId="3408672264" sldId="282"/>
            <ac:picMk id="3" creationId="{A9B26E54-8E22-3BC7-46EF-2017C86BB507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13:10.877" v="1454" actId="1076"/>
          <ac:picMkLst>
            <pc:docMk/>
            <pc:sldMk cId="3408672264" sldId="282"/>
            <ac:picMk id="4" creationId="{E2E81FFF-E5DE-F99C-DF5A-DD9BF748525D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13:20.705" v="1458" actId="1076"/>
          <ac:picMkLst>
            <pc:docMk/>
            <pc:sldMk cId="3408672264" sldId="282"/>
            <ac:picMk id="6" creationId="{55BFE31D-CA64-79B2-3B3D-AC7889479F62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35:00.875" v="1733"/>
        <pc:sldMkLst>
          <pc:docMk/>
          <pc:sldMk cId="2658764695" sldId="283"/>
        </pc:sldMkLst>
        <pc:spChg chg="del">
          <ac:chgData name="Miruna Lupu" userId="S::lupu.cr.miruna@student.utcluj.ro::8f51c1fe-0f38-4f2e-93df-b1bcc10b4771" providerId="AD" clId="Web-{094B3BC9-2F77-1893-6F13-49B4F896A619}" dt="2024-05-19T21:34:58.296" v="1732"/>
          <ac:spMkLst>
            <pc:docMk/>
            <pc:sldMk cId="2658764695" sldId="283"/>
            <ac:spMk id="2" creationId="{60294BF3-1BAB-59FE-A90C-0AEAD5D41946}"/>
          </ac:spMkLst>
        </pc:spChg>
        <pc:spChg chg="add del mod">
          <ac:chgData name="Miruna Lupu" userId="S::lupu.cr.miruna@student.utcluj.ro::8f51c1fe-0f38-4f2e-93df-b1bcc10b4771" providerId="AD" clId="Web-{094B3BC9-2F77-1893-6F13-49B4F896A619}" dt="2024-05-19T21:35:00.875" v="1733"/>
          <ac:spMkLst>
            <pc:docMk/>
            <pc:sldMk cId="2658764695" sldId="283"/>
            <ac:spMk id="9" creationId="{E1B8B460-C6E5-7B77-E04C-5BCE8A7BE36B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14:06.035" v="1472" actId="1076"/>
          <ac:spMkLst>
            <pc:docMk/>
            <pc:sldMk cId="2658764695" sldId="283"/>
            <ac:spMk id="11" creationId="{BDA6B937-097F-1501-B0F7-6EFEC9608A5B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14:13.894" v="1474" actId="1076"/>
          <ac:picMkLst>
            <pc:docMk/>
            <pc:sldMk cId="2658764695" sldId="283"/>
            <ac:picMk id="3" creationId="{720ACCD8-0CDE-DEEF-954D-65606378B0B0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13:32.487" v="1460"/>
          <ac:picMkLst>
            <pc:docMk/>
            <pc:sldMk cId="2658764695" sldId="283"/>
            <ac:picMk id="4" creationId="{E2E81FFF-E5DE-F99C-DF5A-DD9BF748525D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14:03.722" v="1471"/>
          <ac:picMkLst>
            <pc:docMk/>
            <pc:sldMk cId="2658764695" sldId="283"/>
            <ac:picMk id="6" creationId="{55BFE31D-CA64-79B2-3B3D-AC7889479F62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34:53.796" v="1731" actId="1076"/>
        <pc:sldMkLst>
          <pc:docMk/>
          <pc:sldMk cId="435852323" sldId="284"/>
        </pc:sldMkLst>
        <pc:spChg chg="del mod">
          <ac:chgData name="Miruna Lupu" userId="S::lupu.cr.miruna@student.utcluj.ro::8f51c1fe-0f38-4f2e-93df-b1bcc10b4771" providerId="AD" clId="Web-{094B3BC9-2F77-1893-6F13-49B4F896A619}" dt="2024-05-19T21:34:50.312" v="1729"/>
          <ac:spMkLst>
            <pc:docMk/>
            <pc:sldMk cId="435852323" sldId="284"/>
            <ac:spMk id="2" creationId="{60294BF3-1BAB-59FE-A90C-0AEAD5D41946}"/>
          </ac:spMkLst>
        </pc:spChg>
        <pc:spChg chg="add del">
          <ac:chgData name="Miruna Lupu" userId="S::lupu.cr.miruna@student.utcluj.ro::8f51c1fe-0f38-4f2e-93df-b1bcc10b4771" providerId="AD" clId="Web-{094B3BC9-2F77-1893-6F13-49B4F896A619}" dt="2024-05-19T21:14:55.677" v="1479"/>
          <ac:spMkLst>
            <pc:docMk/>
            <pc:sldMk cId="435852323" sldId="284"/>
            <ac:spMk id="4" creationId="{BDA6B937-097F-1501-B0F7-6EFEC9608A5B}"/>
          </ac:spMkLst>
        </pc:spChg>
        <pc:spChg chg="del">
          <ac:chgData name="Miruna Lupu" userId="S::lupu.cr.miruna@student.utcluj.ro::8f51c1fe-0f38-4f2e-93df-b1bcc10b4771" providerId="AD" clId="Web-{094B3BC9-2F77-1893-6F13-49B4F896A619}" dt="2024-05-19T21:14:51.724" v="1477"/>
          <ac:spMkLst>
            <pc:docMk/>
            <pc:sldMk cId="435852323" sldId="284"/>
            <ac:spMk id="11" creationId="{BDA6B937-097F-1501-B0F7-6EFEC9608A5B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1:14:48.770" v="1476"/>
          <ac:picMkLst>
            <pc:docMk/>
            <pc:sldMk cId="435852323" sldId="284"/>
            <ac:picMk id="3" creationId="{720ACCD8-0CDE-DEEF-954D-65606378B0B0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34:53.796" v="1731" actId="1076"/>
          <ac:picMkLst>
            <pc:docMk/>
            <pc:sldMk cId="435852323" sldId="284"/>
            <ac:picMk id="6" creationId="{EEAF8F87-EABF-9D66-87D2-ABCFD34FCB1A}"/>
          </ac:picMkLst>
        </pc:picChg>
      </pc:sldChg>
      <pc:sldChg chg="modSp add del replId">
        <pc:chgData name="Miruna Lupu" userId="S::lupu.cr.miruna@student.utcluj.ro::8f51c1fe-0f38-4f2e-93df-b1bcc10b4771" providerId="AD" clId="Web-{094B3BC9-2F77-1893-6F13-49B4F896A619}" dt="2024-05-19T21:17:00.368" v="1490"/>
        <pc:sldMkLst>
          <pc:docMk/>
          <pc:sldMk cId="411184798" sldId="285"/>
        </pc:sldMkLst>
        <pc:spChg chg="mod">
          <ac:chgData name="Miruna Lupu" userId="S::lupu.cr.miruna@student.utcluj.ro::8f51c1fe-0f38-4f2e-93df-b1bcc10b4771" providerId="AD" clId="Web-{094B3BC9-2F77-1893-6F13-49B4F896A619}" dt="2024-05-19T21:16:54.305" v="1488" actId="20577"/>
          <ac:spMkLst>
            <pc:docMk/>
            <pc:sldMk cId="411184798" sldId="285"/>
            <ac:spMk id="2" creationId="{60294BF3-1BAB-59FE-A90C-0AEAD5D41946}"/>
          </ac:spMkLst>
        </pc:sp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23:38.631" v="1536"/>
        <pc:sldMkLst>
          <pc:docMk/>
          <pc:sldMk cId="3541405372" sldId="285"/>
        </pc:sldMkLst>
        <pc:spChg chg="del mod">
          <ac:chgData name="Miruna Lupu" userId="S::lupu.cr.miruna@student.utcluj.ro::8f51c1fe-0f38-4f2e-93df-b1bcc10b4771" providerId="AD" clId="Web-{094B3BC9-2F77-1893-6F13-49B4F896A619}" dt="2024-05-19T21:23:38.631" v="1536"/>
          <ac:spMkLst>
            <pc:docMk/>
            <pc:sldMk cId="3541405372" sldId="285"/>
            <ac:spMk id="2" creationId="{D81BDABD-ACA5-E947-6697-29A60AE3F309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21:41.896" v="1506" actId="20577"/>
          <ac:spMkLst>
            <pc:docMk/>
            <pc:sldMk cId="3541405372" sldId="285"/>
            <ac:spMk id="9" creationId="{FD39E151-D5B3-FBAB-3906-3B466F38562E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1:21:42.849" v="1507"/>
          <ac:picMkLst>
            <pc:docMk/>
            <pc:sldMk cId="3541405372" sldId="285"/>
            <ac:picMk id="3" creationId="{1E8D2819-AE1D-7330-A017-201D6BEE6E00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21:58.396" v="1515" actId="1076"/>
          <ac:picMkLst>
            <pc:docMk/>
            <pc:sldMk cId="3541405372" sldId="285"/>
            <ac:picMk id="4" creationId="{4E09D005-150D-9795-73DF-B60B84182475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25:43.791" v="1588" actId="1076"/>
        <pc:sldMkLst>
          <pc:docMk/>
          <pc:sldMk cId="1082472332" sldId="286"/>
        </pc:sldMkLst>
        <pc:spChg chg="mod">
          <ac:chgData name="Miruna Lupu" userId="S::lupu.cr.miruna@student.utcluj.ro::8f51c1fe-0f38-4f2e-93df-b1bcc10b4771" providerId="AD" clId="Web-{094B3BC9-2F77-1893-6F13-49B4F896A619}" dt="2024-05-19T21:24:24.663" v="1562" actId="1076"/>
          <ac:spMkLst>
            <pc:docMk/>
            <pc:sldMk cId="1082472332" sldId="286"/>
            <ac:spMk id="2" creationId="{60294BF3-1BAB-59FE-A90C-0AEAD5D41946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25:33.993" v="1586" actId="14100"/>
          <ac:spMkLst>
            <pc:docMk/>
            <pc:sldMk cId="1082472332" sldId="286"/>
            <ac:spMk id="11" creationId="{BDA6B937-097F-1501-B0F7-6EFEC9608A5B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1:24:29.773" v="1563"/>
          <ac:picMkLst>
            <pc:docMk/>
            <pc:sldMk cId="1082472332" sldId="286"/>
            <ac:picMk id="3" creationId="{720ACCD8-0CDE-DEEF-954D-65606378B0B0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25:43.791" v="1588" actId="1076"/>
          <ac:picMkLst>
            <pc:docMk/>
            <pc:sldMk cId="1082472332" sldId="286"/>
            <ac:picMk id="4" creationId="{4E0EBEA2-F673-3697-33A2-458A64B99CE4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27:57.732" v="1613" actId="1076"/>
        <pc:sldMkLst>
          <pc:docMk/>
          <pc:sldMk cId="3897976778" sldId="287"/>
        </pc:sldMkLst>
        <pc:spChg chg="mod">
          <ac:chgData name="Miruna Lupu" userId="S::lupu.cr.miruna@student.utcluj.ro::8f51c1fe-0f38-4f2e-93df-b1bcc10b4771" providerId="AD" clId="Web-{094B3BC9-2F77-1893-6F13-49B4F896A619}" dt="2024-05-19T21:26:23.057" v="1596" actId="20577"/>
          <ac:spMkLst>
            <pc:docMk/>
            <pc:sldMk cId="3897976778" sldId="287"/>
            <ac:spMk id="2" creationId="{60294BF3-1BAB-59FE-A90C-0AEAD5D41946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26:33.902" v="1600" actId="14100"/>
          <ac:spMkLst>
            <pc:docMk/>
            <pc:sldMk cId="3897976778" sldId="287"/>
            <ac:spMk id="11" creationId="{BDA6B937-097F-1501-B0F7-6EFEC9608A5B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26:48.355" v="1603" actId="1076"/>
          <ac:picMkLst>
            <pc:docMk/>
            <pc:sldMk cId="3897976778" sldId="287"/>
            <ac:picMk id="3" creationId="{C8F8DAD0-CF68-CE11-353C-FB3FC89237B2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26:35.761" v="1601"/>
          <ac:picMkLst>
            <pc:docMk/>
            <pc:sldMk cId="3897976778" sldId="287"/>
            <ac:picMk id="4" creationId="{4E0EBEA2-F673-3697-33A2-458A64B99CE4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27:57.732" v="1613" actId="1076"/>
          <ac:picMkLst>
            <pc:docMk/>
            <pc:sldMk cId="3897976778" sldId="287"/>
            <ac:picMk id="6" creationId="{5BAD5B7A-6FF8-CBFE-1DBD-78F1888130C2}"/>
          </ac:picMkLst>
        </pc:picChg>
      </pc:sldChg>
      <pc:sldChg chg="addSp delSp modSp add">
        <pc:chgData name="Miruna Lupu" userId="S::lupu.cr.miruna@student.utcluj.ro::8f51c1fe-0f38-4f2e-93df-b1bcc10b4771" providerId="AD" clId="Web-{094B3BC9-2F77-1893-6F13-49B4F896A619}" dt="2024-05-19T21:28:22.719" v="1621" actId="20577"/>
        <pc:sldMkLst>
          <pc:docMk/>
          <pc:sldMk cId="2866934544" sldId="288"/>
        </pc:sldMkLst>
        <pc:spChg chg="mod">
          <ac:chgData name="Miruna Lupu" userId="S::lupu.cr.miruna@student.utcluj.ro::8f51c1fe-0f38-4f2e-93df-b1bcc10b4771" providerId="AD" clId="Web-{094B3BC9-2F77-1893-6F13-49B4F896A619}" dt="2024-05-19T21:28:22.719" v="1621" actId="20577"/>
          <ac:spMkLst>
            <pc:docMk/>
            <pc:sldMk cId="2866934544" sldId="288"/>
            <ac:spMk id="2" creationId="{F3744120-45B8-74BA-1148-17427C69381E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27:20.528" v="1605" actId="1076"/>
          <ac:spMkLst>
            <pc:docMk/>
            <pc:sldMk cId="2866934544" sldId="288"/>
            <ac:spMk id="3" creationId="{EF7D07D0-5BB0-81E8-97EE-67CE1A98E426}"/>
          </ac:spMkLst>
        </pc:spChg>
        <pc:picChg chg="add del mod">
          <ac:chgData name="Miruna Lupu" userId="S::lupu.cr.miruna@student.utcluj.ro::8f51c1fe-0f38-4f2e-93df-b1bcc10b4771" providerId="AD" clId="Web-{094B3BC9-2F77-1893-6F13-49B4F896A619}" dt="2024-05-19T21:27:50.794" v="1609"/>
          <ac:picMkLst>
            <pc:docMk/>
            <pc:sldMk cId="2866934544" sldId="288"/>
            <ac:picMk id="4" creationId="{25CFE155-CBB4-10B5-7E21-FB600A5DD18D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27:44.076" v="1606"/>
          <ac:picMkLst>
            <pc:docMk/>
            <pc:sldMk cId="2866934544" sldId="288"/>
            <ac:picMk id="6" creationId="{1C6DAE0A-00B6-1412-A3AC-DBA051C237FC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28:13.671" v="1618" actId="1076"/>
          <ac:picMkLst>
            <pc:docMk/>
            <pc:sldMk cId="2866934544" sldId="288"/>
            <ac:picMk id="8" creationId="{7D9938B0-0AD1-BB88-B9B1-4323EFD00527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29:45.987" v="1634" actId="1076"/>
        <pc:sldMkLst>
          <pc:docMk/>
          <pc:sldMk cId="3050043303" sldId="289"/>
        </pc:sldMkLst>
        <pc:spChg chg="mod">
          <ac:chgData name="Miruna Lupu" userId="S::lupu.cr.miruna@student.utcluj.ro::8f51c1fe-0f38-4f2e-93df-b1bcc10b4771" providerId="AD" clId="Web-{094B3BC9-2F77-1893-6F13-49B4F896A619}" dt="2024-05-19T21:29:20.470" v="1629" actId="20577"/>
          <ac:spMkLst>
            <pc:docMk/>
            <pc:sldMk cId="3050043303" sldId="289"/>
            <ac:spMk id="2" creationId="{D81BDABD-ACA5-E947-6697-29A60AE3F309}"/>
          </ac:spMkLst>
        </pc:spChg>
        <pc:spChg chg="del">
          <ac:chgData name="Miruna Lupu" userId="S::lupu.cr.miruna@student.utcluj.ro::8f51c1fe-0f38-4f2e-93df-b1bcc10b4771" providerId="AD" clId="Web-{094B3BC9-2F77-1893-6F13-49B4F896A619}" dt="2024-05-19T21:29:29.455" v="1631"/>
          <ac:spMkLst>
            <pc:docMk/>
            <pc:sldMk cId="3050043303" sldId="289"/>
            <ac:spMk id="9" creationId="{FD39E151-D5B3-FBAB-3906-3B466F38562E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1:29:26.424" v="1630"/>
          <ac:picMkLst>
            <pc:docMk/>
            <pc:sldMk cId="3050043303" sldId="289"/>
            <ac:picMk id="3" creationId="{1E8D2819-AE1D-7330-A017-201D6BEE6E00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29:45.987" v="1634" actId="1076"/>
          <ac:picMkLst>
            <pc:docMk/>
            <pc:sldMk cId="3050043303" sldId="289"/>
            <ac:picMk id="4" creationId="{1FB279F3-282C-4D8B-607E-E3F8FDB68432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31:48.634" v="1670" actId="1076"/>
        <pc:sldMkLst>
          <pc:docMk/>
          <pc:sldMk cId="4049091827" sldId="290"/>
        </pc:sldMkLst>
        <pc:spChg chg="mod">
          <ac:chgData name="Miruna Lupu" userId="S::lupu.cr.miruna@student.utcluj.ro::8f51c1fe-0f38-4f2e-93df-b1bcc10b4771" providerId="AD" clId="Web-{094B3BC9-2F77-1893-6F13-49B4F896A619}" dt="2024-05-19T21:30:50.054" v="1648" actId="20577"/>
          <ac:spMkLst>
            <pc:docMk/>
            <pc:sldMk cId="4049091827" sldId="290"/>
            <ac:spMk id="2" creationId="{F3744120-45B8-74BA-1148-17427C69381E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31:12.118" v="1659" actId="14100"/>
          <ac:spMkLst>
            <pc:docMk/>
            <pc:sldMk cId="4049091827" sldId="290"/>
            <ac:spMk id="3" creationId="{EF7D07D0-5BB0-81E8-97EE-67CE1A98E426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31:48.634" v="1670" actId="1076"/>
          <ac:spMkLst>
            <pc:docMk/>
            <pc:sldMk cId="4049091827" sldId="290"/>
            <ac:spMk id="9" creationId="{636D067D-D704-D1D1-7CBE-F2DD81961858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31:13.821" v="1660" actId="1076"/>
          <ac:picMkLst>
            <pc:docMk/>
            <pc:sldMk cId="4049091827" sldId="290"/>
            <ac:picMk id="4" creationId="{DEE22438-068B-6F7D-A2BA-F7CEF7903FFC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31:25.837" v="1662" actId="1076"/>
          <ac:picMkLst>
            <pc:docMk/>
            <pc:sldMk cId="4049091827" sldId="290"/>
            <ac:picMk id="6" creationId="{C82AA6C2-8A66-CA90-4972-BA710A64C3E5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30:57.398" v="1653"/>
          <ac:picMkLst>
            <pc:docMk/>
            <pc:sldMk cId="4049091827" sldId="290"/>
            <ac:picMk id="8" creationId="{7D9938B0-0AD1-BB88-B9B1-4323EFD00527}"/>
          </ac:picMkLst>
        </pc:picChg>
      </pc:sldChg>
      <pc:sldChg chg="modSp add">
        <pc:chgData name="Miruna Lupu" userId="S::lupu.cr.miruna@student.utcluj.ro::8f51c1fe-0f38-4f2e-93df-b1bcc10b4771" providerId="AD" clId="Web-{094B3BC9-2F77-1893-6F13-49B4F896A619}" dt="2024-05-19T21:33:57.904" v="1718" actId="1076"/>
        <pc:sldMkLst>
          <pc:docMk/>
          <pc:sldMk cId="305262917" sldId="291"/>
        </pc:sldMkLst>
        <pc:spChg chg="mod">
          <ac:chgData name="Miruna Lupu" userId="S::lupu.cr.miruna@student.utcluj.ro::8f51c1fe-0f38-4f2e-93df-b1bcc10b4771" providerId="AD" clId="Web-{094B3BC9-2F77-1893-6F13-49B4F896A619}" dt="2024-05-19T21:33:55.498" v="1717" actId="1076"/>
          <ac:spMkLst>
            <pc:docMk/>
            <pc:sldMk cId="305262917" sldId="291"/>
            <ac:spMk id="2" creationId="{F3744120-45B8-74BA-1148-17427C69381E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33:57.904" v="1718" actId="1076"/>
          <ac:spMkLst>
            <pc:docMk/>
            <pc:sldMk cId="305262917" sldId="291"/>
            <ac:spMk id="3" creationId="{EF7D07D0-5BB0-81E8-97EE-67CE1A98E426}"/>
          </ac:spMkLst>
        </pc:spChg>
      </pc:sldChg>
      <pc:sldChg chg="delSp modSp add">
        <pc:chgData name="Miruna Lupu" userId="S::lupu.cr.miruna@student.utcluj.ro::8f51c1fe-0f38-4f2e-93df-b1bcc10b4771" providerId="AD" clId="Web-{094B3BC9-2F77-1893-6F13-49B4F896A619}" dt="2024-05-19T21:34:37.780" v="1727" actId="1076"/>
        <pc:sldMkLst>
          <pc:docMk/>
          <pc:sldMk cId="3346336907" sldId="292"/>
        </pc:sldMkLst>
        <pc:spChg chg="del mod">
          <ac:chgData name="Miruna Lupu" userId="S::lupu.cr.miruna@student.utcluj.ro::8f51c1fe-0f38-4f2e-93df-b1bcc10b4771" providerId="AD" clId="Web-{094B3BC9-2F77-1893-6F13-49B4F896A619}" dt="2024-05-19T21:34:35.514" v="1726"/>
          <ac:spMkLst>
            <pc:docMk/>
            <pc:sldMk cId="3346336907" sldId="292"/>
            <ac:spMk id="2" creationId="{F3744120-45B8-74BA-1148-17427C69381E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34:37.780" v="1727" actId="1076"/>
          <ac:spMkLst>
            <pc:docMk/>
            <pc:sldMk cId="3346336907" sldId="292"/>
            <ac:spMk id="3" creationId="{EF7D07D0-5BB0-81E8-97EE-67CE1A98E426}"/>
          </ac:spMkLst>
        </pc:spChg>
      </pc:sldChg>
      <pc:sldChg chg="modSp add">
        <pc:chgData name="Miruna Lupu" userId="S::lupu.cr.miruna@student.utcluj.ro::8f51c1fe-0f38-4f2e-93df-b1bcc10b4771" providerId="AD" clId="Web-{094B3BC9-2F77-1893-6F13-49B4F896A619}" dt="2024-05-19T21:35:57.329" v="1742" actId="1076"/>
        <pc:sldMkLst>
          <pc:docMk/>
          <pc:sldMk cId="3796660901" sldId="293"/>
        </pc:sldMkLst>
        <pc:spChg chg="mod">
          <ac:chgData name="Miruna Lupu" userId="S::lupu.cr.miruna@student.utcluj.ro::8f51c1fe-0f38-4f2e-93df-b1bcc10b4771" providerId="AD" clId="Web-{094B3BC9-2F77-1893-6F13-49B4F896A619}" dt="2024-05-19T21:35:57.329" v="1742" actId="1076"/>
          <ac:spMkLst>
            <pc:docMk/>
            <pc:sldMk cId="3796660901" sldId="293"/>
            <ac:spMk id="2" creationId="{F3744120-45B8-74BA-1148-17427C69381E}"/>
          </ac:spMkLst>
        </pc:spChg>
      </pc:sldChg>
      <pc:sldChg chg="addSp delSp modSp add">
        <pc:chgData name="Miruna Lupu" userId="S::lupu.cr.miruna@student.utcluj.ro::8f51c1fe-0f38-4f2e-93df-b1bcc10b4771" providerId="AD" clId="Web-{094B3BC9-2F77-1893-6F13-49B4F896A619}" dt="2024-05-19T21:36:20.939" v="1744"/>
        <pc:sldMkLst>
          <pc:docMk/>
          <pc:sldMk cId="325149606" sldId="294"/>
        </pc:sldMkLst>
        <pc:spChg chg="del">
          <ac:chgData name="Miruna Lupu" userId="S::lupu.cr.miruna@student.utcluj.ro::8f51c1fe-0f38-4f2e-93df-b1bcc10b4771" providerId="AD" clId="Web-{094B3BC9-2F77-1893-6F13-49B4F896A619}" dt="2024-05-19T21:36:20.939" v="1744"/>
          <ac:spMkLst>
            <pc:docMk/>
            <pc:sldMk cId="325149606" sldId="294"/>
            <ac:spMk id="2" creationId="{F3744120-45B8-74BA-1148-17427C69381E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36:20.939" v="1744"/>
          <ac:spMkLst>
            <pc:docMk/>
            <pc:sldMk cId="325149606" sldId="294"/>
            <ac:spMk id="9" creationId="{914196EE-D184-9926-BA92-0E7060E08CEC}"/>
          </ac:spMkLst>
        </pc:spChg>
      </pc:sldChg>
      <pc:sldChg chg="addSp delSp modSp add">
        <pc:chgData name="Miruna Lupu" userId="S::lupu.cr.miruna@student.utcluj.ro::8f51c1fe-0f38-4f2e-93df-b1bcc10b4771" providerId="AD" clId="Web-{094B3BC9-2F77-1893-6F13-49B4F896A619}" dt="2024-05-19T21:36:37.643" v="1746"/>
        <pc:sldMkLst>
          <pc:docMk/>
          <pc:sldMk cId="3772312876" sldId="295"/>
        </pc:sldMkLst>
        <pc:spChg chg="del">
          <ac:chgData name="Miruna Lupu" userId="S::lupu.cr.miruna@student.utcluj.ro::8f51c1fe-0f38-4f2e-93df-b1bcc10b4771" providerId="AD" clId="Web-{094B3BC9-2F77-1893-6F13-49B4F896A619}" dt="2024-05-19T21:36:37.643" v="1746"/>
          <ac:spMkLst>
            <pc:docMk/>
            <pc:sldMk cId="3772312876" sldId="295"/>
            <ac:spMk id="2" creationId="{F3744120-45B8-74BA-1148-17427C69381E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36:37.643" v="1746"/>
          <ac:spMkLst>
            <pc:docMk/>
            <pc:sldMk cId="3772312876" sldId="295"/>
            <ac:spMk id="9" creationId="{11F122E8-DCFF-2ABA-5B07-B43AEA4D97A6}"/>
          </ac:spMkLst>
        </pc:spChg>
      </pc:sldChg>
      <pc:sldChg chg="addSp delSp modSp add">
        <pc:chgData name="Miruna Lupu" userId="S::lupu.cr.miruna@student.utcluj.ro::8f51c1fe-0f38-4f2e-93df-b1bcc10b4771" providerId="AD" clId="Web-{094B3BC9-2F77-1893-6F13-49B4F896A619}" dt="2024-05-19T21:37:12.597" v="1750"/>
        <pc:sldMkLst>
          <pc:docMk/>
          <pc:sldMk cId="432790604" sldId="296"/>
        </pc:sldMkLst>
        <pc:spChg chg="del">
          <ac:chgData name="Miruna Lupu" userId="S::lupu.cr.miruna@student.utcluj.ro::8f51c1fe-0f38-4f2e-93df-b1bcc10b4771" providerId="AD" clId="Web-{094B3BC9-2F77-1893-6F13-49B4F896A619}" dt="2024-05-19T21:37:12.597" v="1750"/>
          <ac:spMkLst>
            <pc:docMk/>
            <pc:sldMk cId="432790604" sldId="296"/>
            <ac:spMk id="2" creationId="{F3744120-45B8-74BA-1148-17427C69381E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37:12.597" v="1750"/>
          <ac:spMkLst>
            <pc:docMk/>
            <pc:sldMk cId="432790604" sldId="296"/>
            <ac:spMk id="9" creationId="{9ECB6428-C260-2EA6-AA96-F07185B9311E}"/>
          </ac:spMkLst>
        </pc:spChg>
      </pc:sldChg>
      <pc:sldChg chg="modSp add">
        <pc:chgData name="Miruna Lupu" userId="S::lupu.cr.miruna@student.utcluj.ro::8f51c1fe-0f38-4f2e-93df-b1bcc10b4771" providerId="AD" clId="Web-{094B3BC9-2F77-1893-6F13-49B4F896A619}" dt="2024-05-19T21:39:06.726" v="1774" actId="1076"/>
        <pc:sldMkLst>
          <pc:docMk/>
          <pc:sldMk cId="1292542889" sldId="297"/>
        </pc:sldMkLst>
        <pc:spChg chg="mod">
          <ac:chgData name="Miruna Lupu" userId="S::lupu.cr.miruna@student.utcluj.ro::8f51c1fe-0f38-4f2e-93df-b1bcc10b4771" providerId="AD" clId="Web-{094B3BC9-2F77-1893-6F13-49B4F896A619}" dt="2024-05-19T21:39:06.726" v="1774" actId="1076"/>
          <ac:spMkLst>
            <pc:docMk/>
            <pc:sldMk cId="1292542889" sldId="297"/>
            <ac:spMk id="2" creationId="{F3744120-45B8-74BA-1148-17427C69381E}"/>
          </ac:spMkLst>
        </pc:spChg>
      </pc:sldChg>
      <pc:sldChg chg="modSp add">
        <pc:chgData name="Miruna Lupu" userId="S::lupu.cr.miruna@student.utcluj.ro::8f51c1fe-0f38-4f2e-93df-b1bcc10b4771" providerId="AD" clId="Web-{094B3BC9-2F77-1893-6F13-49B4F896A619}" dt="2024-05-19T21:39:46.680" v="1779" actId="1076"/>
        <pc:sldMkLst>
          <pc:docMk/>
          <pc:sldMk cId="2301457616" sldId="298"/>
        </pc:sldMkLst>
        <pc:spChg chg="mod">
          <ac:chgData name="Miruna Lupu" userId="S::lupu.cr.miruna@student.utcluj.ro::8f51c1fe-0f38-4f2e-93df-b1bcc10b4771" providerId="AD" clId="Web-{094B3BC9-2F77-1893-6F13-49B4F896A619}" dt="2024-05-19T21:39:42.367" v="1778" actId="20577"/>
          <ac:spMkLst>
            <pc:docMk/>
            <pc:sldMk cId="2301457616" sldId="298"/>
            <ac:spMk id="2" creationId="{F3744120-45B8-74BA-1148-17427C69381E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39:46.680" v="1779" actId="1076"/>
          <ac:spMkLst>
            <pc:docMk/>
            <pc:sldMk cId="2301457616" sldId="298"/>
            <ac:spMk id="3" creationId="{EF7D07D0-5BB0-81E8-97EE-67CE1A98E426}"/>
          </ac:spMkLst>
        </pc:spChg>
      </pc:sldChg>
      <pc:sldChg chg="addSp delSp modSp add">
        <pc:chgData name="Miruna Lupu" userId="S::lupu.cr.miruna@student.utcluj.ro::8f51c1fe-0f38-4f2e-93df-b1bcc10b4771" providerId="AD" clId="Web-{094B3BC9-2F77-1893-6F13-49B4F896A619}" dt="2024-05-19T21:40:28.525" v="1783"/>
        <pc:sldMkLst>
          <pc:docMk/>
          <pc:sldMk cId="3927381270" sldId="299"/>
        </pc:sldMkLst>
        <pc:spChg chg="del">
          <ac:chgData name="Miruna Lupu" userId="S::lupu.cr.miruna@student.utcluj.ro::8f51c1fe-0f38-4f2e-93df-b1bcc10b4771" providerId="AD" clId="Web-{094B3BC9-2F77-1893-6F13-49B4F896A619}" dt="2024-05-19T21:40:28.525" v="1783"/>
          <ac:spMkLst>
            <pc:docMk/>
            <pc:sldMk cId="3927381270" sldId="299"/>
            <ac:spMk id="2" creationId="{F3744120-45B8-74BA-1148-17427C69381E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40:28.525" v="1783"/>
          <ac:spMkLst>
            <pc:docMk/>
            <pc:sldMk cId="3927381270" sldId="299"/>
            <ac:spMk id="8" creationId="{EC0ACA11-C6F5-5DB0-CC53-EF5F040C9AEF}"/>
          </ac:spMkLst>
        </pc:spChg>
      </pc:sldChg>
      <pc:sldChg chg="addSp modSp add">
        <pc:chgData name="Miruna Lupu" userId="S::lupu.cr.miruna@student.utcluj.ro::8f51c1fe-0f38-4f2e-93df-b1bcc10b4771" providerId="AD" clId="Web-{094B3BC9-2F77-1893-6F13-49B4F896A619}" dt="2024-05-19T21:41:28.464" v="1805" actId="1076"/>
        <pc:sldMkLst>
          <pc:docMk/>
          <pc:sldMk cId="2392783357" sldId="300"/>
        </pc:sldMkLst>
        <pc:spChg chg="mod">
          <ac:chgData name="Miruna Lupu" userId="S::lupu.cr.miruna@student.utcluj.ro::8f51c1fe-0f38-4f2e-93df-b1bcc10b4771" providerId="AD" clId="Web-{094B3BC9-2F77-1893-6F13-49B4F896A619}" dt="2024-05-19T21:41:28.464" v="1805" actId="1076"/>
          <ac:spMkLst>
            <pc:docMk/>
            <pc:sldMk cId="2392783357" sldId="300"/>
            <ac:spMk id="2" creationId="{F3744120-45B8-74BA-1148-17427C69381E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41:26.339" v="1804" actId="1076"/>
          <ac:spMkLst>
            <pc:docMk/>
            <pc:sldMk cId="2392783357" sldId="300"/>
            <ac:spMk id="3" creationId="{EF7D07D0-5BB0-81E8-97EE-67CE1A98E426}"/>
          </ac:spMkLst>
        </pc:spChg>
        <pc:picChg chg="mod">
          <ac:chgData name="Miruna Lupu" userId="S::lupu.cr.miruna@student.utcluj.ro::8f51c1fe-0f38-4f2e-93df-b1bcc10b4771" providerId="AD" clId="Web-{094B3BC9-2F77-1893-6F13-49B4F896A619}" dt="2024-05-19T21:41:17.948" v="1801" actId="1076"/>
          <ac:picMkLst>
            <pc:docMk/>
            <pc:sldMk cId="2392783357" sldId="300"/>
            <ac:picMk id="4" creationId="{141500C4-E67E-ECDF-557D-0033CD17E926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41:22.245" v="1803" actId="1076"/>
          <ac:picMkLst>
            <pc:docMk/>
            <pc:sldMk cId="2392783357" sldId="300"/>
            <ac:picMk id="6" creationId="{9F0AECDD-FEE4-8050-1FD9-EFF8E3174F38}"/>
          </ac:picMkLst>
        </pc:picChg>
      </pc:sldChg>
      <pc:sldChg chg="modSp add">
        <pc:chgData name="Miruna Lupu" userId="S::lupu.cr.miruna@student.utcluj.ro::8f51c1fe-0f38-4f2e-93df-b1bcc10b4771" providerId="AD" clId="Web-{094B3BC9-2F77-1893-6F13-49B4F896A619}" dt="2024-05-19T21:42:21.622" v="1813" actId="1076"/>
        <pc:sldMkLst>
          <pc:docMk/>
          <pc:sldMk cId="3665671434" sldId="301"/>
        </pc:sldMkLst>
        <pc:spChg chg="mod">
          <ac:chgData name="Miruna Lupu" userId="S::lupu.cr.miruna@student.utcluj.ro::8f51c1fe-0f38-4f2e-93df-b1bcc10b4771" providerId="AD" clId="Web-{094B3BC9-2F77-1893-6F13-49B4F896A619}" dt="2024-05-19T21:42:21.622" v="1813" actId="1076"/>
          <ac:spMkLst>
            <pc:docMk/>
            <pc:sldMk cId="3665671434" sldId="301"/>
            <ac:spMk id="2" creationId="{F3744120-45B8-74BA-1148-17427C69381E}"/>
          </ac:spMkLst>
        </pc:spChg>
      </pc:sldChg>
      <pc:sldChg chg="addSp delSp modSp add">
        <pc:chgData name="Miruna Lupu" userId="S::lupu.cr.miruna@student.utcluj.ro::8f51c1fe-0f38-4f2e-93df-b1bcc10b4771" providerId="AD" clId="Web-{094B3BC9-2F77-1893-6F13-49B4F896A619}" dt="2024-05-19T21:43:21.030" v="1827" actId="1076"/>
        <pc:sldMkLst>
          <pc:docMk/>
          <pc:sldMk cId="1067720875" sldId="302"/>
        </pc:sldMkLst>
        <pc:spChg chg="del">
          <ac:chgData name="Miruna Lupu" userId="S::lupu.cr.miruna@student.utcluj.ro::8f51c1fe-0f38-4f2e-93df-b1bcc10b4771" providerId="AD" clId="Web-{094B3BC9-2F77-1893-6F13-49B4F896A619}" dt="2024-05-19T21:42:54.201" v="1815"/>
          <ac:spMkLst>
            <pc:docMk/>
            <pc:sldMk cId="1067720875" sldId="302"/>
            <ac:spMk id="2" creationId="{F3744120-45B8-74BA-1148-17427C69381E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42:54.201" v="1815"/>
          <ac:spMkLst>
            <pc:docMk/>
            <pc:sldMk cId="1067720875" sldId="302"/>
            <ac:spMk id="6" creationId="{369504AA-413F-7164-C233-52A313B4C8FD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43:21.030" v="1827" actId="1076"/>
          <ac:spMkLst>
            <pc:docMk/>
            <pc:sldMk cId="1067720875" sldId="302"/>
            <ac:spMk id="11" creationId="{D76C253E-36CB-C930-2263-9D012E35CF7B}"/>
          </ac:spMkLst>
        </pc:sp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51:43.045" v="2297" actId="1076"/>
        <pc:sldMkLst>
          <pc:docMk/>
          <pc:sldMk cId="435233901" sldId="303"/>
        </pc:sldMkLst>
        <pc:spChg chg="mod">
          <ac:chgData name="Miruna Lupu" userId="S::lupu.cr.miruna@student.utcluj.ro::8f51c1fe-0f38-4f2e-93df-b1bcc10b4771" providerId="AD" clId="Web-{094B3BC9-2F77-1893-6F13-49B4F896A619}" dt="2024-05-19T21:50:11.324" v="2268" actId="20577"/>
          <ac:spMkLst>
            <pc:docMk/>
            <pc:sldMk cId="435233901" sldId="303"/>
            <ac:spMk id="2" creationId="{F3744120-45B8-74BA-1148-17427C69381E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50:55.497" v="2282" actId="14100"/>
          <ac:spMkLst>
            <pc:docMk/>
            <pc:sldMk cId="435233901" sldId="303"/>
            <ac:spMk id="3" creationId="{EF7D07D0-5BB0-81E8-97EE-67CE1A98E426}"/>
          </ac:spMkLst>
        </pc:spChg>
        <pc:spChg chg="add mod">
          <ac:chgData name="Miruna Lupu" userId="S::lupu.cr.miruna@student.utcluj.ro::8f51c1fe-0f38-4f2e-93df-b1bcc10b4771" providerId="AD" clId="Web-{094B3BC9-2F77-1893-6F13-49B4F896A619}" dt="2024-05-19T21:51:23.154" v="2291" actId="1076"/>
          <ac:spMkLst>
            <pc:docMk/>
            <pc:sldMk cId="435233901" sldId="303"/>
            <ac:spMk id="4" creationId="{E4371ACB-8B77-6889-6DC6-3E68048F1716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1:51:24.795" v="2292"/>
          <ac:picMkLst>
            <pc:docMk/>
            <pc:sldMk cId="435233901" sldId="303"/>
            <ac:picMk id="6" creationId="{5A3FDA31-B364-0887-8D4E-EA14FFCB9196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51:43.045" v="2297" actId="1076"/>
          <ac:picMkLst>
            <pc:docMk/>
            <pc:sldMk cId="435233901" sldId="303"/>
            <ac:picMk id="8" creationId="{761BC3D7-49A7-8C35-E71A-C547671A6237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55:42.756" v="2357"/>
        <pc:sldMkLst>
          <pc:docMk/>
          <pc:sldMk cId="1083138904" sldId="304"/>
        </pc:sldMkLst>
        <pc:spChg chg="del mod">
          <ac:chgData name="Miruna Lupu" userId="S::lupu.cr.miruna@student.utcluj.ro::8f51c1fe-0f38-4f2e-93df-b1bcc10b4771" providerId="AD" clId="Web-{094B3BC9-2F77-1893-6F13-49B4F896A619}" dt="2024-05-19T21:54:02.315" v="2331"/>
          <ac:spMkLst>
            <pc:docMk/>
            <pc:sldMk cId="1083138904" sldId="304"/>
            <ac:spMk id="2" creationId="{F3744120-45B8-74BA-1148-17427C69381E}"/>
          </ac:spMkLst>
        </pc:spChg>
        <pc:spChg chg="mod">
          <ac:chgData name="Miruna Lupu" userId="S::lupu.cr.miruna@student.utcluj.ro::8f51c1fe-0f38-4f2e-93df-b1bcc10b4771" providerId="AD" clId="Web-{094B3BC9-2F77-1893-6F13-49B4F896A619}" dt="2024-05-19T21:55:27.709" v="2353" actId="20577"/>
          <ac:spMkLst>
            <pc:docMk/>
            <pc:sldMk cId="1083138904" sldId="304"/>
            <ac:spMk id="3" creationId="{EF7D07D0-5BB0-81E8-97EE-67CE1A98E426}"/>
          </ac:spMkLst>
        </pc:spChg>
        <pc:spChg chg="del">
          <ac:chgData name="Miruna Lupu" userId="S::lupu.cr.miruna@student.utcluj.ro::8f51c1fe-0f38-4f2e-93df-b1bcc10b4771" providerId="AD" clId="Web-{094B3BC9-2F77-1893-6F13-49B4F896A619}" dt="2024-05-19T21:52:37.516" v="2314"/>
          <ac:spMkLst>
            <pc:docMk/>
            <pc:sldMk cId="1083138904" sldId="304"/>
            <ac:spMk id="4" creationId="{E4371ACB-8B77-6889-6DC6-3E68048F1716}"/>
          </ac:spMkLst>
        </pc:spChg>
        <pc:spChg chg="add del mod">
          <ac:chgData name="Miruna Lupu" userId="S::lupu.cr.miruna@student.utcluj.ro::8f51c1fe-0f38-4f2e-93df-b1bcc10b4771" providerId="AD" clId="Web-{094B3BC9-2F77-1893-6F13-49B4F896A619}" dt="2024-05-19T21:55:42.756" v="2357"/>
          <ac:spMkLst>
            <pc:docMk/>
            <pc:sldMk cId="1083138904" sldId="304"/>
            <ac:spMk id="10" creationId="{01867CB2-5351-F262-1E9B-365E8BF922BE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53:18.845" v="2328" actId="1076"/>
          <ac:picMkLst>
            <pc:docMk/>
            <pc:sldMk cId="1083138904" sldId="304"/>
            <ac:picMk id="6" creationId="{B19A5E21-EE27-9312-3E57-9D14787D14F3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53:05.407" v="2325"/>
          <ac:picMkLst>
            <pc:docMk/>
            <pc:sldMk cId="1083138904" sldId="304"/>
            <ac:picMk id="8" creationId="{761BC3D7-49A7-8C35-E71A-C547671A6237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56:40.258" v="2370"/>
        <pc:sldMkLst>
          <pc:docMk/>
          <pc:sldMk cId="2965286953" sldId="305"/>
        </pc:sldMkLst>
        <pc:spChg chg="mod">
          <ac:chgData name="Miruna Lupu" userId="S::lupu.cr.miruna@student.utcluj.ro::8f51c1fe-0f38-4f2e-93df-b1bcc10b4771" providerId="AD" clId="Web-{094B3BC9-2F77-1893-6F13-49B4F896A619}" dt="2024-05-19T21:56:06.210" v="2363" actId="20577"/>
          <ac:spMkLst>
            <pc:docMk/>
            <pc:sldMk cId="2965286953" sldId="305"/>
            <ac:spMk id="2" creationId="{D81BDABD-ACA5-E947-6697-29A60AE3F309}"/>
          </ac:spMkLst>
        </pc:spChg>
        <pc:spChg chg="del">
          <ac:chgData name="Miruna Lupu" userId="S::lupu.cr.miruna@student.utcluj.ro::8f51c1fe-0f38-4f2e-93df-b1bcc10b4771" providerId="AD" clId="Web-{094B3BC9-2F77-1893-6F13-49B4F896A619}" dt="2024-05-19T21:56:40.258" v="2370"/>
          <ac:spMkLst>
            <pc:docMk/>
            <pc:sldMk cId="2965286953" sldId="305"/>
            <ac:spMk id="9" creationId="{FD39E151-D5B3-FBAB-3906-3B466F38562E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1:56:23.398" v="2366"/>
          <ac:picMkLst>
            <pc:docMk/>
            <pc:sldMk cId="2965286953" sldId="305"/>
            <ac:picMk id="3" creationId="{1E8D2819-AE1D-7330-A017-201D6BEE6E00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56:36.773" v="2369" actId="1076"/>
          <ac:picMkLst>
            <pc:docMk/>
            <pc:sldMk cId="2965286953" sldId="305"/>
            <ac:picMk id="4" creationId="{5A805DF7-289A-B7FA-490D-00DD6EE86A9B}"/>
          </ac:picMkLst>
        </pc:picChg>
      </pc:sldChg>
      <pc:sldChg chg="addSp delSp modSp add ord replId">
        <pc:chgData name="Miruna Lupu" userId="S::lupu.cr.miruna@student.utcluj.ro::8f51c1fe-0f38-4f2e-93df-b1bcc10b4771" providerId="AD" clId="Web-{094B3BC9-2F77-1893-6F13-49B4F896A619}" dt="2024-05-19T21:55:34.115" v="2356" actId="1076"/>
        <pc:sldMkLst>
          <pc:docMk/>
          <pc:sldMk cId="2828750233" sldId="306"/>
        </pc:sldMkLst>
        <pc:spChg chg="mod">
          <ac:chgData name="Miruna Lupu" userId="S::lupu.cr.miruna@student.utcluj.ro::8f51c1fe-0f38-4f2e-93df-b1bcc10b4771" providerId="AD" clId="Web-{094B3BC9-2F77-1893-6F13-49B4F896A619}" dt="2024-05-19T21:55:12.864" v="2350" actId="1076"/>
          <ac:spMkLst>
            <pc:docMk/>
            <pc:sldMk cId="2828750233" sldId="306"/>
            <ac:spMk id="3" creationId="{EF7D07D0-5BB0-81E8-97EE-67CE1A98E426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55:34.115" v="2356" actId="1076"/>
          <ac:picMkLst>
            <pc:docMk/>
            <pc:sldMk cId="2828750233" sldId="306"/>
            <ac:picMk id="4" creationId="{33824B30-D47C-F95D-9703-DA34129852BC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55:29.849" v="2354"/>
          <ac:picMkLst>
            <pc:docMk/>
            <pc:sldMk cId="2828750233" sldId="306"/>
            <ac:picMk id="6" creationId="{B19A5E21-EE27-9312-3E57-9D14787D14F3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58:04.854" v="2384" actId="1076"/>
        <pc:sldMkLst>
          <pc:docMk/>
          <pc:sldMk cId="509687535" sldId="307"/>
        </pc:sldMkLst>
        <pc:spChg chg="mod">
          <ac:chgData name="Miruna Lupu" userId="S::lupu.cr.miruna@student.utcluj.ro::8f51c1fe-0f38-4f2e-93df-b1bcc10b4771" providerId="AD" clId="Web-{094B3BC9-2F77-1893-6F13-49B4F896A619}" dt="2024-05-19T21:58:04.854" v="2384" actId="1076"/>
          <ac:spMkLst>
            <pc:docMk/>
            <pc:sldMk cId="509687535" sldId="307"/>
            <ac:spMk id="2" creationId="{D81BDABD-ACA5-E947-6697-29A60AE3F309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58:00.494" v="2383" actId="1076"/>
          <ac:picMkLst>
            <pc:docMk/>
            <pc:sldMk cId="509687535" sldId="307"/>
            <ac:picMk id="3" creationId="{E097C07A-982F-6938-A6CA-4398AEC21C2E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56:47.492" v="2372"/>
          <ac:picMkLst>
            <pc:docMk/>
            <pc:sldMk cId="509687535" sldId="307"/>
            <ac:picMk id="4" creationId="{5A805DF7-289A-B7FA-490D-00DD6EE86A9B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59:01.074" v="2397" actId="20577"/>
        <pc:sldMkLst>
          <pc:docMk/>
          <pc:sldMk cId="1289940152" sldId="308"/>
        </pc:sldMkLst>
        <pc:spChg chg="mod">
          <ac:chgData name="Miruna Lupu" userId="S::lupu.cr.miruna@student.utcluj.ro::8f51c1fe-0f38-4f2e-93df-b1bcc10b4771" providerId="AD" clId="Web-{094B3BC9-2F77-1893-6F13-49B4F896A619}" dt="2024-05-19T21:59:01.074" v="2397" actId="20577"/>
          <ac:spMkLst>
            <pc:docMk/>
            <pc:sldMk cId="1289940152" sldId="308"/>
            <ac:spMk id="2" creationId="{D81BDABD-ACA5-E947-6697-29A60AE3F309}"/>
          </ac:spMkLst>
        </pc:spChg>
        <pc:picChg chg="del">
          <ac:chgData name="Miruna Lupu" userId="S::lupu.cr.miruna@student.utcluj.ro::8f51c1fe-0f38-4f2e-93df-b1bcc10b4771" providerId="AD" clId="Web-{094B3BC9-2F77-1893-6F13-49B4F896A619}" dt="2024-05-19T21:58:27.948" v="2386"/>
          <ac:picMkLst>
            <pc:docMk/>
            <pc:sldMk cId="1289940152" sldId="308"/>
            <ac:picMk id="3" creationId="{E097C07A-982F-6938-A6CA-4398AEC21C2E}"/>
          </ac:picMkLst>
        </pc:picChg>
        <pc:picChg chg="add mod">
          <ac:chgData name="Miruna Lupu" userId="S::lupu.cr.miruna@student.utcluj.ro::8f51c1fe-0f38-4f2e-93df-b1bcc10b4771" providerId="AD" clId="Web-{094B3BC9-2F77-1893-6F13-49B4F896A619}" dt="2024-05-19T21:58:53.340" v="2395" actId="1076"/>
          <ac:picMkLst>
            <pc:docMk/>
            <pc:sldMk cId="1289940152" sldId="308"/>
            <ac:picMk id="4" creationId="{39E204EC-67B4-8132-A19A-25A2CC1BE508}"/>
          </ac:picMkLst>
        </pc:picChg>
      </pc:sldChg>
      <pc:sldChg chg="addSp delSp modSp add replId">
        <pc:chgData name="Miruna Lupu" userId="S::lupu.cr.miruna@student.utcluj.ro::8f51c1fe-0f38-4f2e-93df-b1bcc10b4771" providerId="AD" clId="Web-{094B3BC9-2F77-1893-6F13-49B4F896A619}" dt="2024-05-19T21:59:35.279" v="2405" actId="1076"/>
        <pc:sldMkLst>
          <pc:docMk/>
          <pc:sldMk cId="104141086" sldId="309"/>
        </pc:sldMkLst>
        <pc:spChg chg="mod">
          <ac:chgData name="Miruna Lupu" userId="S::lupu.cr.miruna@student.utcluj.ro::8f51c1fe-0f38-4f2e-93df-b1bcc10b4771" providerId="AD" clId="Web-{094B3BC9-2F77-1893-6F13-49B4F896A619}" dt="2024-05-19T21:59:33.138" v="2404" actId="1076"/>
          <ac:spMkLst>
            <pc:docMk/>
            <pc:sldMk cId="104141086" sldId="309"/>
            <ac:spMk id="2" creationId="{D81BDABD-ACA5-E947-6697-29A60AE3F309}"/>
          </ac:spMkLst>
        </pc:spChg>
        <pc:picChg chg="add mod">
          <ac:chgData name="Miruna Lupu" userId="S::lupu.cr.miruna@student.utcluj.ro::8f51c1fe-0f38-4f2e-93df-b1bcc10b4771" providerId="AD" clId="Web-{094B3BC9-2F77-1893-6F13-49B4F896A619}" dt="2024-05-19T21:59:35.279" v="2405" actId="1076"/>
          <ac:picMkLst>
            <pc:docMk/>
            <pc:sldMk cId="104141086" sldId="309"/>
            <ac:picMk id="3" creationId="{A2840473-B3E0-3C75-6762-069029340952}"/>
          </ac:picMkLst>
        </pc:picChg>
        <pc:picChg chg="del">
          <ac:chgData name="Miruna Lupu" userId="S::lupu.cr.miruna@student.utcluj.ro::8f51c1fe-0f38-4f2e-93df-b1bcc10b4771" providerId="AD" clId="Web-{094B3BC9-2F77-1893-6F13-49B4F896A619}" dt="2024-05-19T21:59:16.137" v="2399"/>
          <ac:picMkLst>
            <pc:docMk/>
            <pc:sldMk cId="104141086" sldId="309"/>
            <ac:picMk id="4" creationId="{39E204EC-67B4-8132-A19A-25A2CC1BE50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maxpromer.github.io/LCD-Character-Creator/" TargetMode="External"/><Relationship Id="rId2" Type="http://schemas.openxmlformats.org/officeDocument/2006/relationships/hyperlink" Target="https://www.engineersgarage.com/how-to-create-custom-characters-on-16x2-lcd-using-8051-microcontroller-at89c51-part-10-45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users.utcluj.ro/~mbirlea/z/06z.htm" TargetMode="External"/><Relationship Id="rId13" Type="http://schemas.openxmlformats.org/officeDocument/2006/relationships/hyperlink" Target="https://datasheet.octopart.com/TMP36GS-REEL-Analog-Devices-datasheet-22148775.pdf?_gl=1*cogxsn*_ga*OTcxNzQ5MDMyLjE3MTA3ODcxNzI.*_ga_SNYD338KXX*MTcxMDc4NzE3My4xLjAuMTcxMDc4NzE3My4wLjAuMA" TargetMode="External"/><Relationship Id="rId18" Type="http://schemas.openxmlformats.org/officeDocument/2006/relationships/hyperlink" Target="https://ro.wikipedia.org/wiki/Afi%C8%99aj_cu_cristale_lichide" TargetMode="External"/><Relationship Id="rId26" Type="http://schemas.openxmlformats.org/officeDocument/2006/relationships/hyperlink" Target="https://www.youtube.com/watch?v=rnDS9ZQrZw8&amp;ab_channel=StarTechnology5G%20&#8203;" TargetMode="External"/><Relationship Id="rId3" Type="http://schemas.openxmlformats.org/officeDocument/2006/relationships/image" Target="../media/image2.png"/><Relationship Id="rId21" Type="http://schemas.openxmlformats.org/officeDocument/2006/relationships/hyperlink" Target="https://www.youtube.com/watch?v=TZuXfapExic&amp;ab_channel=electronfer" TargetMode="External"/><Relationship Id="rId7" Type="http://schemas.openxmlformats.org/officeDocument/2006/relationships/hyperlink" Target="https://www.scribd.com/document/94759964/17-Senzori-rezistivi" TargetMode="External"/><Relationship Id="rId12" Type="http://schemas.openxmlformats.org/officeDocument/2006/relationships/hyperlink" Target="https://www.tme.eu/Document/652bdb630cae83395d745f25a38ee9e1/Katalog_Tomic_2012.pdf" TargetMode="External"/><Relationship Id="rId17" Type="http://schemas.openxmlformats.org/officeDocument/2006/relationships/hyperlink" Target="https://www.ti.com/lit/an/snoa595b/snoa595b.pdf?ts=1711293713865" TargetMode="External"/><Relationship Id="rId25" Type="http://schemas.openxmlformats.org/officeDocument/2006/relationships/hyperlink" Target="https://www.youtube.com/watch?v=5X7mSL4WMbs&amp;t=932s&amp;ab_channel=EmbedotronicsTechnologies" TargetMode="External"/><Relationship Id="rId2" Type="http://schemas.openxmlformats.org/officeDocument/2006/relationships/image" Target="../media/image1.png"/><Relationship Id="rId16" Type="http://schemas.openxmlformats.org/officeDocument/2006/relationships/hyperlink" Target="https://ww1.microchip.com/downloads/en/DeviceDoc/21314g.pdf" TargetMode="External"/><Relationship Id="rId20" Type="http://schemas.openxmlformats.org/officeDocument/2006/relationships/hyperlink" Target="https://www.alldatasheet.com/view.jsp?Searchword=Datasheet%20lm016l&amp;gad_source=1&amp;gclid=Cj0KCQjw5cOwBhCiARIsAJ5njuZzdPKQvNWX-ZGY5EP4_MNoXjK3S0HKvEPJURTe25IjOM5uFgkzbzoaAqrDEALw_wcB" TargetMode="External"/><Relationship Id="rId29" Type="http://schemas.openxmlformats.org/officeDocument/2006/relationships/hyperlink" Target="https://www.youtube.com/watch?v=7VTYBKf9Cqk&amp;ab_channel=StarTechnology5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ibd.com/document/492030132/SENZORII-CAPACITIVI" TargetMode="External"/><Relationship Id="rId11" Type="http://schemas.openxmlformats.org/officeDocument/2006/relationships/hyperlink" Target="https://www.ti.com/lit/ds/symlink/lmt84.pdf?ts=1710754443888&amp;ref_url=https%253A%252F%252Fwww.semiee.com%252Ffile%252F2.html" TargetMode="External"/><Relationship Id="rId24" Type="http://schemas.openxmlformats.org/officeDocument/2006/relationships/hyperlink" Target="https://chat.openai.com/" TargetMode="External"/><Relationship Id="rId5" Type="http://schemas.openxmlformats.org/officeDocument/2006/relationships/hyperlink" Target="https://ro.wikipedia.org/wiki/Termistor" TargetMode="External"/><Relationship Id="rId15" Type="http://schemas.openxmlformats.org/officeDocument/2006/relationships/hyperlink" Target="https://ww1.microchip.com/downloads/aemDocuments/documents/APID/ProductDocuments/DataSheets/21496C.pdf" TargetMode="External"/><Relationship Id="rId23" Type="http://schemas.openxmlformats.org/officeDocument/2006/relationships/hyperlink" Target="https://www.geeksforgeeks.org/pin-diagram-of-8051-microcontroller/" TargetMode="External"/><Relationship Id="rId28" Type="http://schemas.openxmlformats.org/officeDocument/2006/relationships/hyperlink" Target="https://www.youtube.com/watch?v=Dy_uaqiRZBY&amp;ab_channel=StarTechnology5G" TargetMode="External"/><Relationship Id="rId10" Type="http://schemas.openxmlformats.org/officeDocument/2006/relationships/hyperlink" Target="https://manuale.edu.ro/manuale/Clasa%20a%20XI-a/Senzori%20si%20traductoare/CD%20Press/A167.pdf" TargetMode="External"/><Relationship Id="rId19" Type="http://schemas.openxmlformats.org/officeDocument/2006/relationships/hyperlink" Target="https://www.phidgets.com/docs/LCD_Character_Display_Guide" TargetMode="External"/><Relationship Id="rId31" Type="http://schemas.openxmlformats.org/officeDocument/2006/relationships/hyperlink" Target="https://www.labcenter.com/blog/sim-matrix-keypad/" TargetMode="External"/><Relationship Id="rId4" Type="http://schemas.openxmlformats.org/officeDocument/2006/relationships/hyperlink" Target="https://www.jadcom.ro/termostate-camera" TargetMode="External"/><Relationship Id="rId9" Type="http://schemas.openxmlformats.org/officeDocument/2006/relationships/hyperlink" Target="https://ro.benoheating.com/info/thermocouple-basic-principle-and-design-22778053.html" TargetMode="External"/><Relationship Id="rId14" Type="http://schemas.openxmlformats.org/officeDocument/2006/relationships/hyperlink" Target="https://www.ti.com/lit/ds/symlink/lm35.pdf?ts=1679384667111&amp;ref_url=https%253A%252F%252Fwww.ti.com%252Fproduct%252FLM35" TargetMode="External"/><Relationship Id="rId22" Type="http://schemas.openxmlformats.org/officeDocument/2006/relationships/hyperlink" Target="https://maxpromer.github.io/LCD-Character-Creator/" TargetMode="External"/><Relationship Id="rId27" Type="http://schemas.openxmlformats.org/officeDocument/2006/relationships/hyperlink" Target="https://www.youtube.com/watch?v=zTadMNxkxXM&amp;ab_channel=StarTechnology5G" TargetMode="External"/><Relationship Id="rId30" Type="http://schemas.openxmlformats.org/officeDocument/2006/relationships/hyperlink" Target="https://ro.wikipedia.org/wiki/Releu_(component%C4%83_electronic%C4%83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Times New Roman"/>
                <a:cs typeface="Times New Roman"/>
              </a:rPr>
              <a:t>TERMOSTATUL DE CAMERĂ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>
                <a:latin typeface="Times New Roman"/>
                <a:cs typeface="Times New Roman"/>
              </a:rPr>
              <a:t>MICROCONTROLERE - PROIECT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3D6D3-3225-D119-FAFB-713ED4EEBBA1}"/>
              </a:ext>
            </a:extLst>
          </p:cNvPr>
          <p:cNvSpPr txBox="1"/>
          <p:nvPr/>
        </p:nvSpPr>
        <p:spPr>
          <a:xfrm>
            <a:off x="136071" y="5191881"/>
            <a:ext cx="7562547" cy="16004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sz="1600" dirty="0">
              <a:latin typeface="Times New Roman"/>
              <a:cs typeface="Times New Roman"/>
            </a:endParaRPr>
          </a:p>
          <a:p>
            <a:pPr algn="just"/>
            <a:r>
              <a:rPr lang="en-US" sz="1600" dirty="0">
                <a:solidFill>
                  <a:srgbClr val="2F5496"/>
                </a:solidFill>
                <a:latin typeface="Times New Roman"/>
                <a:cs typeface="Times New Roman"/>
              </a:rPr>
              <a:t>Facultatea: </a:t>
            </a:r>
            <a:r>
              <a:rPr lang="en-US" sz="1600" err="1">
                <a:solidFill>
                  <a:srgbClr val="2F5496"/>
                </a:solidFill>
                <a:latin typeface="Times New Roman"/>
                <a:cs typeface="Times New Roman"/>
              </a:rPr>
              <a:t>Electronică</a:t>
            </a:r>
            <a:r>
              <a:rPr lang="en-US" sz="1600" dirty="0">
                <a:solidFill>
                  <a:srgbClr val="2F5496"/>
                </a:solidFill>
                <a:latin typeface="Times New Roman"/>
                <a:cs typeface="Times New Roman"/>
              </a:rPr>
              <a:t>, </a:t>
            </a:r>
            <a:r>
              <a:rPr lang="en-US" sz="1600" err="1">
                <a:solidFill>
                  <a:srgbClr val="2F5496"/>
                </a:solidFill>
                <a:latin typeface="Times New Roman"/>
                <a:cs typeface="Times New Roman"/>
              </a:rPr>
              <a:t>Telecomunicații</a:t>
            </a:r>
            <a:r>
              <a:rPr lang="en-US" sz="1600" dirty="0">
                <a:solidFill>
                  <a:srgbClr val="2F5496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2F5496"/>
                </a:solidFill>
                <a:latin typeface="Times New Roman"/>
                <a:cs typeface="Times New Roman"/>
              </a:rPr>
              <a:t>și</a:t>
            </a:r>
            <a:r>
              <a:rPr lang="en-US" sz="1600" dirty="0">
                <a:solidFill>
                  <a:srgbClr val="2F5496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2F5496"/>
                </a:solidFill>
                <a:latin typeface="Times New Roman"/>
                <a:cs typeface="Times New Roman"/>
              </a:rPr>
              <a:t>Tehnologia</a:t>
            </a:r>
            <a:r>
              <a:rPr lang="en-US" sz="1600" dirty="0">
                <a:solidFill>
                  <a:srgbClr val="2F5496"/>
                </a:solidFill>
                <a:latin typeface="Times New Roman"/>
                <a:cs typeface="Times New Roman"/>
              </a:rPr>
              <a:t> </a:t>
            </a:r>
            <a:r>
              <a:rPr lang="en-US" sz="1600" err="1">
                <a:solidFill>
                  <a:srgbClr val="2F5496"/>
                </a:solidFill>
                <a:latin typeface="Times New Roman"/>
                <a:cs typeface="Times New Roman"/>
              </a:rPr>
              <a:t>Informației</a:t>
            </a:r>
            <a:r>
              <a:rPr lang="en-US" sz="1600" dirty="0">
                <a:solidFill>
                  <a:srgbClr val="2F5496"/>
                </a:solidFill>
                <a:latin typeface="Times New Roman"/>
                <a:cs typeface="Times New Roman"/>
              </a:rPr>
              <a:t> (ETTI UTCN)</a:t>
            </a:r>
            <a:endParaRPr lang="en-US" sz="1600" i="1">
              <a:solidFill>
                <a:srgbClr val="2F5496"/>
              </a:solidFill>
              <a:latin typeface="Times New Roman"/>
              <a:cs typeface="Times New Roman"/>
            </a:endParaRPr>
          </a:p>
          <a:p>
            <a:pPr algn="just"/>
            <a:r>
              <a:rPr lang="en-US" sz="1600" err="1">
                <a:latin typeface="Times New Roman"/>
                <a:cs typeface="Times New Roman"/>
              </a:rPr>
              <a:t>Nume</a:t>
            </a:r>
            <a:r>
              <a:rPr lang="en-US" sz="1600" dirty="0">
                <a:latin typeface="Times New Roman"/>
                <a:cs typeface="Times New Roman"/>
              </a:rPr>
              <a:t> student: Lupu Miruna</a:t>
            </a:r>
          </a:p>
          <a:p>
            <a:pPr algn="just"/>
            <a:r>
              <a:rPr lang="en-US" sz="1600" dirty="0">
                <a:latin typeface="Times New Roman"/>
                <a:cs typeface="Times New Roman"/>
              </a:rPr>
              <a:t>Grupa: 2133 </a:t>
            </a:r>
          </a:p>
          <a:p>
            <a:pPr algn="just"/>
            <a:r>
              <a:rPr lang="en-US" sz="1600" err="1">
                <a:latin typeface="Times New Roman"/>
                <a:cs typeface="Times New Roman"/>
              </a:rPr>
              <a:t>Specializarea</a:t>
            </a:r>
            <a:r>
              <a:rPr lang="en-US" sz="1600" dirty="0">
                <a:latin typeface="Times New Roman"/>
                <a:cs typeface="Times New Roman"/>
              </a:rPr>
              <a:t>: </a:t>
            </a:r>
            <a:r>
              <a:rPr lang="en-US" sz="1600" err="1">
                <a:latin typeface="Times New Roman"/>
                <a:cs typeface="Times New Roman"/>
              </a:rPr>
              <a:t>Electronică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Aplicată</a:t>
            </a:r>
            <a:endParaRPr lang="en-US" sz="1600">
              <a:latin typeface="Times New Roman"/>
              <a:cs typeface="Times New Roman"/>
            </a:endParaRPr>
          </a:p>
          <a:p>
            <a:endParaRPr lang="en-US" dirty="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30DE412C-BCA8-5BD5-EA69-DD839D323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6" name="Picture 5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036FCF1F-8BBD-5FD4-C72A-1E43FEFEA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760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BF3-1BAB-59FE-A90C-0AEAD5D4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222" y="-572159"/>
            <a:ext cx="5545666" cy="1719072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4.  </a:t>
            </a:r>
            <a:r>
              <a:rPr lang="en-US" sz="3600" dirty="0">
                <a:latin typeface="Times New Roman"/>
                <a:cs typeface="Times New Roman"/>
              </a:rPr>
              <a:t>SENZORII</a:t>
            </a:r>
            <a:r>
              <a:rPr lang="en-US" sz="3200" dirty="0">
                <a:latin typeface="Times New Roman"/>
                <a:cs typeface="Times New Roman"/>
              </a:rPr>
              <a:t> </a:t>
            </a:r>
            <a:r>
              <a:rPr lang="en-US" sz="3600" dirty="0">
                <a:latin typeface="Times New Roman"/>
                <a:cs typeface="Times New Roman"/>
              </a:rPr>
              <a:t>ALESI</a:t>
            </a: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117285-13F6-9ED6-DADD-851FADD3AA34}"/>
              </a:ext>
            </a:extLst>
          </p:cNvPr>
          <p:cNvSpPr txBox="1"/>
          <p:nvPr/>
        </p:nvSpPr>
        <p:spPr>
          <a:xfrm>
            <a:off x="646164" y="2061043"/>
            <a:ext cx="405095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romanUcPeriod"/>
            </a:pPr>
            <a:r>
              <a:rPr lang="en-US" sz="2400" err="1">
                <a:latin typeface="Times New Roman"/>
                <a:cs typeface="Times New Roman"/>
              </a:rPr>
              <a:t>Senzorul</a:t>
            </a:r>
            <a:r>
              <a:rPr lang="en-US" sz="2400" dirty="0">
                <a:latin typeface="Times New Roman"/>
                <a:cs typeface="Times New Roman"/>
              </a:rPr>
              <a:t>: 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LMT84LP</a:t>
            </a:r>
            <a:endParaRPr lang="en-US" b="1" dirty="0">
              <a:latin typeface="Times New Roman"/>
              <a:cs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A6B937-097F-1501-B0F7-6EFEC9608A5B}"/>
              </a:ext>
            </a:extLst>
          </p:cNvPr>
          <p:cNvSpPr txBox="1"/>
          <p:nvPr/>
        </p:nvSpPr>
        <p:spPr>
          <a:xfrm>
            <a:off x="856892" y="3027872"/>
            <a:ext cx="5992481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cs typeface="Times New Roman"/>
              </a:rPr>
              <a:t>➢ </a:t>
            </a:r>
            <a:r>
              <a:rPr lang="en-US" sz="2000" err="1">
                <a:latin typeface="Times New Roman"/>
                <a:cs typeface="Times New Roman"/>
              </a:rPr>
              <a:t>masoara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temperatura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intre</a:t>
            </a:r>
            <a:r>
              <a:rPr lang="en-US" sz="2000" dirty="0">
                <a:latin typeface="Times New Roman"/>
                <a:cs typeface="Times New Roman"/>
              </a:rPr>
              <a:t> -50 </a:t>
            </a:r>
            <a:r>
              <a:rPr lang="en-US" sz="2000" err="1">
                <a:latin typeface="Times New Roman"/>
                <a:cs typeface="Times New Roman"/>
              </a:rPr>
              <a:t>si</a:t>
            </a:r>
            <a:r>
              <a:rPr lang="en-US" sz="2000" dirty="0">
                <a:latin typeface="Times New Roman"/>
                <a:cs typeface="Times New Roman"/>
              </a:rPr>
              <a:t> 150 grade Celsius;</a:t>
            </a:r>
          </a:p>
          <a:p>
            <a:r>
              <a:rPr lang="en-US" sz="2000" dirty="0">
                <a:latin typeface="Times New Roman"/>
                <a:cs typeface="Times New Roman"/>
              </a:rPr>
              <a:t>➢ tip </a:t>
            </a:r>
            <a:r>
              <a:rPr lang="en-US" sz="2000" dirty="0" err="1">
                <a:latin typeface="Times New Roman"/>
                <a:cs typeface="Times New Roman"/>
              </a:rPr>
              <a:t>interfata</a:t>
            </a:r>
            <a:r>
              <a:rPr lang="en-US" sz="2000" dirty="0">
                <a:latin typeface="Times New Roman"/>
                <a:cs typeface="Times New Roman"/>
              </a:rPr>
              <a:t> analogic; </a:t>
            </a:r>
          </a:p>
          <a:p>
            <a:r>
              <a:rPr lang="en-US" sz="2000" dirty="0">
                <a:latin typeface="Times New Roman"/>
                <a:cs typeface="Times New Roman"/>
              </a:rPr>
              <a:t>➢ </a:t>
            </a:r>
            <a:r>
              <a:rPr lang="en-US" sz="2000" err="1">
                <a:latin typeface="Times New Roman"/>
                <a:cs typeface="Times New Roman"/>
              </a:rPr>
              <a:t>pret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estimativ</a:t>
            </a:r>
            <a:r>
              <a:rPr lang="en-US" sz="2000" dirty="0">
                <a:latin typeface="Times New Roman"/>
                <a:cs typeface="Times New Roman"/>
              </a:rPr>
              <a:t> de 2 </a:t>
            </a:r>
            <a:r>
              <a:rPr lang="en-US" sz="2000" err="1">
                <a:latin typeface="Times New Roman"/>
                <a:cs typeface="Times New Roman"/>
              </a:rPr>
              <a:t>dolari</a:t>
            </a:r>
            <a:r>
              <a:rPr lang="en-US" sz="2000" dirty="0">
                <a:latin typeface="Times New Roman"/>
                <a:cs typeface="Times New Roman"/>
              </a:rPr>
              <a:t>; </a:t>
            </a:r>
          </a:p>
          <a:p>
            <a:r>
              <a:rPr lang="en-US" sz="2000" dirty="0">
                <a:latin typeface="Times New Roman"/>
                <a:cs typeface="Times New Roman"/>
              </a:rPr>
              <a:t>➢ </a:t>
            </a:r>
            <a:r>
              <a:rPr lang="en-US" sz="2000" err="1">
                <a:latin typeface="Times New Roman"/>
                <a:cs typeface="Times New Roman"/>
              </a:rPr>
              <a:t>acuratete</a:t>
            </a:r>
            <a:r>
              <a:rPr lang="en-US" sz="2000" dirty="0">
                <a:latin typeface="Times New Roman"/>
                <a:cs typeface="Times New Roman"/>
              </a:rPr>
              <a:t> de 0.4 grade Celsius; </a:t>
            </a:r>
          </a:p>
          <a:p>
            <a:r>
              <a:rPr lang="en-US" sz="2000" dirty="0">
                <a:latin typeface="Times New Roman"/>
                <a:cs typeface="Times New Roman"/>
              </a:rPr>
              <a:t>➢ </a:t>
            </a:r>
            <a:r>
              <a:rPr lang="en-US" sz="2000" err="1">
                <a:latin typeface="Times New Roman"/>
                <a:cs typeface="Times New Roman"/>
              </a:rPr>
              <a:t>montare</a:t>
            </a:r>
            <a:r>
              <a:rPr lang="en-US" sz="2000" dirty="0">
                <a:latin typeface="Times New Roman"/>
                <a:cs typeface="Times New Roman"/>
              </a:rPr>
              <a:t> through hole.</a:t>
            </a:r>
            <a:endParaRPr lang="en-US" sz="2000">
              <a:latin typeface="Times New Roman"/>
              <a:cs typeface="Times New Roman"/>
            </a:endParaRPr>
          </a:p>
        </p:txBody>
      </p:sp>
      <p:pic>
        <p:nvPicPr>
          <p:cNvPr id="14" name="Picture 13" descr="A black and silver transistor&#10;&#10;Description automatically generated">
            <a:extLst>
              <a:ext uri="{FF2B5EF4-FFF2-40B4-BE49-F238E27FC236}">
                <a16:creationId xmlns:a16="http://schemas.microsoft.com/office/drawing/2014/main" id="{7E5F9160-577E-AE93-AE6C-4563AA438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488" y="2058388"/>
            <a:ext cx="4251026" cy="343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6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C12123-D1BA-ED76-5973-14DE32045970}"/>
              </a:ext>
            </a:extLst>
          </p:cNvPr>
          <p:cNvSpPr txBox="1"/>
          <p:nvPr/>
        </p:nvSpPr>
        <p:spPr>
          <a:xfrm>
            <a:off x="741370" y="2039398"/>
            <a:ext cx="429904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II. </a:t>
            </a:r>
            <a:r>
              <a:rPr lang="en-US" sz="2400" dirty="0" err="1">
                <a:latin typeface="Times New Roman"/>
                <a:cs typeface="Times New Roman"/>
              </a:rPr>
              <a:t>Senzorul</a:t>
            </a:r>
            <a:r>
              <a:rPr lang="en-US" sz="2400" dirty="0">
                <a:latin typeface="Times New Roman"/>
                <a:cs typeface="Times New Roman"/>
              </a:rPr>
              <a:t>: </a:t>
            </a:r>
            <a:r>
              <a:rPr lang="en-US" sz="2400" b="1" dirty="0">
                <a:latin typeface="Times New Roman"/>
                <a:ea typeface="+mn-lt"/>
                <a:cs typeface="+mn-lt"/>
              </a:rPr>
              <a:t>AB13-130</a:t>
            </a:r>
            <a:endParaRPr lang="en-US" sz="2400" b="1" dirty="0">
              <a:latin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296595-C64D-BB12-9EC0-75700B098CC1}"/>
              </a:ext>
            </a:extLst>
          </p:cNvPr>
          <p:cNvSpPr txBox="1"/>
          <p:nvPr/>
        </p:nvSpPr>
        <p:spPr>
          <a:xfrm>
            <a:off x="537331" y="3034791"/>
            <a:ext cx="789359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masoara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temperatura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intre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-30 </a:t>
            </a:r>
            <a:r>
              <a:rPr lang="en-US" sz="2000" err="1">
                <a:latin typeface="Times New Roman"/>
                <a:ea typeface="+mn-lt"/>
                <a:cs typeface="+mn-lt"/>
              </a:rPr>
              <a:t>si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85 grade Celsius;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timp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000" err="1">
                <a:latin typeface="Times New Roman"/>
                <a:ea typeface="+mn-lt"/>
                <a:cs typeface="+mn-lt"/>
              </a:rPr>
              <a:t>raspuns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0.1 s; 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consum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redus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000" err="1">
                <a:latin typeface="Times New Roman"/>
                <a:ea typeface="+mn-lt"/>
                <a:cs typeface="+mn-lt"/>
              </a:rPr>
              <a:t>energie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; 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pret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estimativ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2 </a:t>
            </a:r>
            <a:r>
              <a:rPr lang="en-US" sz="2000" err="1">
                <a:latin typeface="Times New Roman"/>
                <a:ea typeface="+mn-lt"/>
                <a:cs typeface="+mn-lt"/>
              </a:rPr>
              <a:t>dolari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; 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acuratete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0.5 grade Celsius; </a:t>
            </a: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sensor </a:t>
            </a:r>
            <a:r>
              <a:rPr lang="en-US" sz="2000" err="1">
                <a:latin typeface="Times New Roman"/>
                <a:ea typeface="+mn-lt"/>
                <a:cs typeface="+mn-lt"/>
              </a:rPr>
              <a:t>specializat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termostat</a:t>
            </a:r>
            <a:r>
              <a:rPr lang="en-US" sz="2000" dirty="0">
                <a:latin typeface="Times New Roman"/>
                <a:ea typeface="+mn-lt"/>
                <a:cs typeface="+mn-lt"/>
              </a:rPr>
              <a:t>.</a:t>
            </a:r>
            <a:endParaRPr lang="en-US" sz="2000">
              <a:latin typeface="Times New Roman"/>
            </a:endParaRPr>
          </a:p>
        </p:txBody>
      </p:sp>
      <p:pic>
        <p:nvPicPr>
          <p:cNvPr id="9" name="Picture 8" descr="A blue and white electrical device&#10;&#10;Description automatically generated">
            <a:extLst>
              <a:ext uri="{FF2B5EF4-FFF2-40B4-BE49-F238E27FC236}">
                <a16:creationId xmlns:a16="http://schemas.microsoft.com/office/drawing/2014/main" id="{62FAF564-458B-2B08-CF98-69EA1346E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2759" y="1804359"/>
            <a:ext cx="4205199" cy="32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03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92544-CC95-B114-44E7-25676EFD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412" y="894080"/>
            <a:ext cx="4818888" cy="148132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III. </a:t>
            </a:r>
            <a:r>
              <a:rPr lang="en-US" sz="2400" err="1">
                <a:latin typeface="Times New Roman"/>
                <a:cs typeface="Times New Roman"/>
              </a:rPr>
              <a:t>Senzorul</a:t>
            </a:r>
            <a:r>
              <a:rPr lang="en-US" sz="2400" dirty="0">
                <a:latin typeface="Times New Roman"/>
                <a:cs typeface="Times New Roman"/>
              </a:rPr>
              <a:t>: </a:t>
            </a:r>
            <a:r>
              <a:rPr lang="en-US" sz="2400" b="1" dirty="0">
                <a:latin typeface="Times New Roman"/>
                <a:ea typeface="+mj-lt"/>
                <a:cs typeface="+mj-lt"/>
              </a:rPr>
              <a:t>TMP36</a:t>
            </a:r>
            <a:endParaRPr lang="en-US" sz="2400" b="1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2E4FA2BC-AAA4-87A1-45B5-C09B14282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B4894E98-79EA-3868-62EA-79512D4DE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5EF6EF-1EBA-5204-C162-9BF83C39673B}"/>
              </a:ext>
            </a:extLst>
          </p:cNvPr>
          <p:cNvSpPr txBox="1"/>
          <p:nvPr/>
        </p:nvSpPr>
        <p:spPr>
          <a:xfrm>
            <a:off x="642660" y="2863188"/>
            <a:ext cx="7131038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masoara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temperatura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intre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-40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si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125 grade Celsius;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acuratete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0.5 grade Celsius;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timp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000" err="1">
                <a:latin typeface="Times New Roman"/>
                <a:ea typeface="+mn-lt"/>
                <a:cs typeface="+mn-lt"/>
              </a:rPr>
              <a:t>raspuns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0.33 s;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consum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redus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000" err="1">
                <a:latin typeface="Times New Roman"/>
                <a:ea typeface="+mn-lt"/>
                <a:cs typeface="+mn-lt"/>
              </a:rPr>
              <a:t>energie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;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pret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estimativ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2 </a:t>
            </a:r>
            <a:r>
              <a:rPr lang="en-US" sz="2000" err="1">
                <a:latin typeface="Times New Roman"/>
                <a:ea typeface="+mn-lt"/>
                <a:cs typeface="+mn-lt"/>
              </a:rPr>
              <a:t>dolari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;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tip </a:t>
            </a:r>
            <a:r>
              <a:rPr lang="en-US" sz="2000" err="1">
                <a:latin typeface="Times New Roman"/>
                <a:ea typeface="+mn-lt"/>
                <a:cs typeface="+mn-lt"/>
              </a:rPr>
              <a:t>interfata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analogic.</a:t>
            </a:r>
            <a:endParaRPr lang="en-US" sz="2000" dirty="0">
              <a:latin typeface="Times New Roman"/>
            </a:endParaRPr>
          </a:p>
          <a:p>
            <a:pPr algn="l"/>
            <a:endParaRPr lang="en-US" dirty="0"/>
          </a:p>
        </p:txBody>
      </p:sp>
      <p:pic>
        <p:nvPicPr>
          <p:cNvPr id="10" name="Picture 9" descr="A close-up of a chip&#10;&#10;Description automatically generated">
            <a:extLst>
              <a:ext uri="{FF2B5EF4-FFF2-40B4-BE49-F238E27FC236}">
                <a16:creationId xmlns:a16="http://schemas.microsoft.com/office/drawing/2014/main" id="{7FFCFF45-D7A4-7E80-FE9F-791EE0B3C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580" y="1636862"/>
            <a:ext cx="4126121" cy="424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D8F94-2214-7C14-255D-63D4A0A0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650" y="894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IV. </a:t>
            </a:r>
            <a:r>
              <a:rPr lang="en-US" sz="2400" err="1">
                <a:latin typeface="Times New Roman"/>
                <a:cs typeface="Times New Roman"/>
              </a:rPr>
              <a:t>Senzorul</a:t>
            </a:r>
            <a:r>
              <a:rPr lang="en-US" sz="2400" dirty="0">
                <a:latin typeface="Times New Roman"/>
                <a:cs typeface="Times New Roman"/>
              </a:rPr>
              <a:t>:</a:t>
            </a:r>
            <a:r>
              <a:rPr lang="en-US" sz="2400" b="1" dirty="0">
                <a:latin typeface="Times New Roman"/>
                <a:cs typeface="Times New Roman"/>
              </a:rPr>
              <a:t> </a:t>
            </a:r>
            <a:r>
              <a:rPr lang="en-US" sz="2400" b="1" dirty="0">
                <a:latin typeface="Times New Roman"/>
                <a:ea typeface="+mj-lt"/>
                <a:cs typeface="+mj-lt"/>
              </a:rPr>
              <a:t>TC1046</a:t>
            </a:r>
            <a:endParaRPr lang="en-US" sz="3800" dirty="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C9F8A-1050-7DB5-87E6-1B40DE9D7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51" y="2660904"/>
            <a:ext cx="5992125" cy="35115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endParaRPr lang="en-US" sz="2200" dirty="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03A5CD0C-75B4-D8CC-3D64-235E42A77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13049152-6573-865F-1478-FD641E079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D7239D-CBEE-39A0-AA9A-EAB4D4CBD943}"/>
              </a:ext>
            </a:extLst>
          </p:cNvPr>
          <p:cNvSpPr txBox="1"/>
          <p:nvPr/>
        </p:nvSpPr>
        <p:spPr>
          <a:xfrm>
            <a:off x="514499" y="2749405"/>
            <a:ext cx="800811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masoara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temperatura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intre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-40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si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125 grade Celsius; 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acuratete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2 grade Celsius; 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timp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raspuns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de1.5 s; 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consum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redus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energie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; 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pret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estimativ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2.2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dolari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; </a:t>
            </a:r>
            <a:endParaRPr lang="en-US" sz="2000" dirty="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tip </a:t>
            </a:r>
            <a:r>
              <a:rPr lang="en-US" sz="2000" err="1">
                <a:latin typeface="Times New Roman"/>
                <a:ea typeface="+mn-lt"/>
                <a:cs typeface="+mn-lt"/>
              </a:rPr>
              <a:t>interfata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analogic. </a:t>
            </a:r>
            <a:endParaRPr lang="en-US" sz="2000"/>
          </a:p>
        </p:txBody>
      </p:sp>
      <p:pic>
        <p:nvPicPr>
          <p:cNvPr id="9" name="Picture 8" descr="A close-up of a microchip&#10;&#10;Description automatically generated">
            <a:extLst>
              <a:ext uri="{FF2B5EF4-FFF2-40B4-BE49-F238E27FC236}">
                <a16:creationId xmlns:a16="http://schemas.microsoft.com/office/drawing/2014/main" id="{26C91FEB-D7A1-7A51-3698-8DEA69F9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414" y="2385383"/>
            <a:ext cx="2861814" cy="220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37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1E8D-65D5-12E0-362F-AB532561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317" y="809413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V. </a:t>
            </a:r>
            <a:r>
              <a:rPr lang="en-US" sz="2400" dirty="0" err="1">
                <a:latin typeface="Times New Roman"/>
                <a:cs typeface="Times New Roman"/>
              </a:rPr>
              <a:t>Senzorul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b="1" dirty="0">
                <a:latin typeface="Times New Roman"/>
                <a:cs typeface="Times New Roman"/>
              </a:rPr>
              <a:t>LM35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3D11C05-B271-12AD-F866-29C9B3D6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51" y="2854428"/>
            <a:ext cx="6318696" cy="3547872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endParaRPr lang="en-US" sz="1600">
              <a:latin typeface="Times New Roman"/>
              <a:cs typeface="Segoe UI"/>
            </a:endParaRPr>
          </a:p>
          <a:p>
            <a:pPr marL="0" indent="0" algn="just">
              <a:buNone/>
            </a:pPr>
            <a:endParaRPr lang="en-US" sz="1600" dirty="0">
              <a:latin typeface="Times New Roman"/>
              <a:cs typeface="Segoe UI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C6D68603-4FE1-2F77-2EB6-4A95C8D2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7C6C5837-4AB6-F888-11DE-2FFCFB41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3" name="Picture 2" descr="A close-up of a transistor&#10;&#10;Description automatically generated">
            <a:extLst>
              <a:ext uri="{FF2B5EF4-FFF2-40B4-BE49-F238E27FC236}">
                <a16:creationId xmlns:a16="http://schemas.microsoft.com/office/drawing/2014/main" id="{94C1A20D-0008-48D3-FDAB-529D085E6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762" y="1283493"/>
            <a:ext cx="4133850" cy="4124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3FF9C7-A9C5-37C4-622F-4A99A886A14C}"/>
              </a:ext>
            </a:extLst>
          </p:cNvPr>
          <p:cNvSpPr txBox="1"/>
          <p:nvPr/>
        </p:nvSpPr>
        <p:spPr>
          <a:xfrm>
            <a:off x="468331" y="2755532"/>
            <a:ext cx="623120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masoara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temperatura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intre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-55 </a:t>
            </a:r>
            <a:r>
              <a:rPr lang="en-US" sz="2000" err="1">
                <a:latin typeface="Times New Roman"/>
                <a:ea typeface="+mn-lt"/>
                <a:cs typeface="+mn-lt"/>
              </a:rPr>
              <a:t>si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150 grade Celsius;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tip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interfata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analogic;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consum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redus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energie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;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pret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estimativ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4.1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dolari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;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acuratete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0.5 grade Celsius;</a:t>
            </a:r>
            <a:endParaRPr lang="en-US" sz="2000">
              <a:latin typeface="Times New Roman"/>
              <a:cs typeface="Times New Roman"/>
            </a:endParaRPr>
          </a:p>
          <a:p>
            <a:r>
              <a:rPr lang="en-US" sz="2000" dirty="0">
                <a:latin typeface="Times New Roman"/>
                <a:ea typeface="+mn-lt"/>
                <a:cs typeface="+mn-lt"/>
              </a:rPr>
              <a:t>➢ </a:t>
            </a:r>
            <a:r>
              <a:rPr lang="en-US" sz="2000" err="1">
                <a:latin typeface="Times New Roman"/>
                <a:ea typeface="+mn-lt"/>
                <a:cs typeface="+mn-lt"/>
              </a:rPr>
              <a:t>potrivit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aplicatiile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remote.</a:t>
            </a:r>
          </a:p>
        </p:txBody>
      </p:sp>
    </p:spTree>
    <p:extLst>
      <p:ext uri="{BB962C8B-B14F-4D97-AF65-F5344CB8AC3E}">
        <p14:creationId xmlns:p14="http://schemas.microsoft.com/office/powerpoint/2010/main" val="709143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1E8D-65D5-12E0-362F-AB532561E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317" y="809413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V. </a:t>
            </a:r>
            <a:r>
              <a:rPr lang="en-US" sz="2400" dirty="0" err="1">
                <a:latin typeface="Times New Roman"/>
                <a:cs typeface="Times New Roman"/>
              </a:rPr>
              <a:t>Senzorul</a:t>
            </a:r>
            <a:r>
              <a:rPr lang="en-US" sz="2400" dirty="0">
                <a:latin typeface="Times New Roman"/>
                <a:cs typeface="Times New Roman"/>
              </a:rPr>
              <a:t>: </a:t>
            </a:r>
            <a:r>
              <a:rPr lang="en-US" sz="2400" b="1" dirty="0">
                <a:latin typeface="Times New Roman"/>
                <a:cs typeface="Times New Roman"/>
              </a:rPr>
              <a:t>LM35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3D11C05-B271-12AD-F866-29C9B3D6C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51" y="2854428"/>
            <a:ext cx="6318696" cy="3547872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endParaRPr lang="en-US" sz="1600">
              <a:latin typeface="Times New Roman"/>
              <a:cs typeface="Segoe UI"/>
            </a:endParaRPr>
          </a:p>
          <a:p>
            <a:pPr marL="0" indent="0" algn="just">
              <a:buNone/>
            </a:pPr>
            <a:endParaRPr lang="en-US" sz="1600" dirty="0">
              <a:latin typeface="Times New Roman"/>
              <a:cs typeface="Segoe UI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C6D68603-4FE1-2F77-2EB6-4A95C8D2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7C6C5837-4AB6-F888-11DE-2FFCFB41D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3FF9C7-A9C5-37C4-622F-4A99A886A14C}"/>
              </a:ext>
            </a:extLst>
          </p:cNvPr>
          <p:cNvSpPr txBox="1"/>
          <p:nvPr/>
        </p:nvSpPr>
        <p:spPr>
          <a:xfrm>
            <a:off x="196188" y="2461618"/>
            <a:ext cx="8125317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err="1">
                <a:latin typeface="Times New Roman"/>
                <a:ea typeface="+mn-lt"/>
                <a:cs typeface="Times New Roman"/>
              </a:rPr>
              <a:t>Astfel</a:t>
            </a:r>
            <a:r>
              <a:rPr lang="en-US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err="1">
                <a:latin typeface="Times New Roman"/>
                <a:ea typeface="+mn-lt"/>
                <a:cs typeface="Times New Roman"/>
              </a:rPr>
              <a:t>putem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spune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pe </a:t>
            </a:r>
            <a:r>
              <a:rPr lang="en-US" err="1">
                <a:latin typeface="Times New Roman"/>
                <a:ea typeface="+mn-lt"/>
                <a:cs typeface="Times New Roman"/>
              </a:rPr>
              <a:t>scurt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că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senzorul</a:t>
            </a:r>
            <a:r>
              <a:rPr lang="en-US" dirty="0">
                <a:latin typeface="Times New Roman"/>
                <a:ea typeface="+mn-lt"/>
                <a:cs typeface="Times New Roman"/>
              </a:rPr>
              <a:t> LM35 </a:t>
            </a:r>
            <a:r>
              <a:rPr lang="en-US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un </a:t>
            </a:r>
            <a:r>
              <a:rPr lang="en-US" err="1">
                <a:latin typeface="Times New Roman"/>
                <a:ea typeface="+mn-lt"/>
                <a:cs typeface="Times New Roman"/>
              </a:rPr>
              <a:t>senzor</a:t>
            </a:r>
            <a:r>
              <a:rPr lang="en-US" dirty="0">
                <a:latin typeface="Times New Roman"/>
                <a:ea typeface="+mn-lt"/>
                <a:cs typeface="Times New Roman"/>
              </a:rPr>
              <a:t> analogic, </a:t>
            </a:r>
            <a:r>
              <a:rPr lang="en-US" err="1">
                <a:latin typeface="Times New Roman"/>
                <a:ea typeface="+mn-lt"/>
                <a:cs typeface="Times New Roman"/>
              </a:rPr>
              <a:t>însemnând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că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are </a:t>
            </a:r>
            <a:r>
              <a:rPr lang="en-US" err="1">
                <a:latin typeface="Times New Roman"/>
                <a:ea typeface="+mn-lt"/>
                <a:cs typeface="Times New Roman"/>
              </a:rPr>
              <a:t>ieșirea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exprimată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în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tensiune</a:t>
            </a:r>
            <a:r>
              <a:rPr lang="en-US" dirty="0">
                <a:latin typeface="Times New Roman"/>
                <a:ea typeface="+mn-lt"/>
                <a:cs typeface="Times New Roman"/>
              </a:rPr>
              <a:t>.</a:t>
            </a:r>
            <a:endParaRPr lang="en-US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err="1">
                <a:latin typeface="Times New Roman"/>
                <a:ea typeface="+mn-lt"/>
                <a:cs typeface="Times New Roman"/>
              </a:rPr>
              <a:t>Microcontrolerul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știe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să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lucreze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doar</a:t>
            </a:r>
            <a:r>
              <a:rPr lang="en-US" dirty="0">
                <a:latin typeface="Times New Roman"/>
                <a:ea typeface="+mn-lt"/>
                <a:cs typeface="Times New Roman"/>
              </a:rPr>
              <a:t> cu </a:t>
            </a:r>
            <a:r>
              <a:rPr lang="en-US" err="1">
                <a:latin typeface="Times New Roman"/>
                <a:ea typeface="+mn-lt"/>
                <a:cs typeface="Times New Roman"/>
              </a:rPr>
              <a:t>semnale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digitale</a:t>
            </a:r>
            <a:r>
              <a:rPr lang="en-US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err="1">
                <a:latin typeface="Times New Roman"/>
                <a:ea typeface="+mn-lt"/>
                <a:cs typeface="Times New Roman"/>
              </a:rPr>
              <a:t>deci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va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trebui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creată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legătura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între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ieșirea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senzorului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intrarea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microcontrolerului</a:t>
            </a:r>
            <a:r>
              <a:rPr lang="en-US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err="1">
                <a:latin typeface="Times New Roman"/>
                <a:ea typeface="+mn-lt"/>
                <a:cs typeface="Times New Roman"/>
              </a:rPr>
              <a:t>Elementul</a:t>
            </a:r>
            <a:r>
              <a:rPr lang="en-US" dirty="0">
                <a:latin typeface="Times New Roman"/>
                <a:ea typeface="+mn-lt"/>
                <a:cs typeface="Times New Roman"/>
              </a:rPr>
              <a:t> care face </a:t>
            </a:r>
            <a:r>
              <a:rPr lang="en-US" err="1">
                <a:latin typeface="Times New Roman"/>
                <a:ea typeface="+mn-lt"/>
                <a:cs typeface="Times New Roman"/>
              </a:rPr>
              <a:t>legătura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între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senzor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microcontroler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convertorul</a:t>
            </a:r>
            <a:r>
              <a:rPr lang="en-US" dirty="0">
                <a:latin typeface="Times New Roman"/>
                <a:ea typeface="+mn-lt"/>
                <a:cs typeface="Times New Roman"/>
              </a:rPr>
              <a:t> analog-numeric, ADC0808, care face </a:t>
            </a:r>
            <a:r>
              <a:rPr lang="en-US" err="1">
                <a:latin typeface="Times New Roman"/>
                <a:ea typeface="+mn-lt"/>
                <a:cs typeface="Times New Roman"/>
              </a:rPr>
              <a:t>conversia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semnalului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analogic </a:t>
            </a:r>
            <a:r>
              <a:rPr lang="en-US" err="1">
                <a:latin typeface="Times New Roman"/>
                <a:ea typeface="+mn-lt"/>
                <a:cs typeface="Times New Roman"/>
              </a:rPr>
              <a:t>în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semnal</a:t>
            </a:r>
            <a:r>
              <a:rPr lang="en-US" dirty="0">
                <a:latin typeface="Times New Roman"/>
                <a:ea typeface="+mn-lt"/>
                <a:cs typeface="Times New Roman"/>
              </a:rPr>
              <a:t> digital.</a:t>
            </a:r>
            <a:endParaRPr lang="en-US">
              <a:latin typeface="Times New Roman"/>
              <a:cs typeface="Times New Roman"/>
            </a:endParaRPr>
          </a:p>
          <a:p>
            <a:pPr algn="just"/>
            <a:endParaRPr lang="en-US" dirty="0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err="1">
                <a:latin typeface="Times New Roman"/>
                <a:ea typeface="+mn-lt"/>
                <a:cs typeface="Times New Roman"/>
              </a:rPr>
              <a:t>Deoarece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convertorul</a:t>
            </a:r>
            <a:r>
              <a:rPr lang="en-US" dirty="0">
                <a:latin typeface="Times New Roman"/>
                <a:ea typeface="+mn-lt"/>
                <a:cs typeface="Times New Roman"/>
              </a:rPr>
              <a:t> ADC0808 are un </a:t>
            </a:r>
            <a:r>
              <a:rPr lang="en-US" err="1">
                <a:latin typeface="Times New Roman"/>
                <a:ea typeface="+mn-lt"/>
                <a:cs typeface="Times New Roman"/>
              </a:rPr>
              <a:t>domeniu</a:t>
            </a:r>
            <a:r>
              <a:rPr lang="en-US" dirty="0">
                <a:latin typeface="Times New Roman"/>
                <a:ea typeface="+mn-lt"/>
                <a:cs typeface="Times New Roman"/>
              </a:rPr>
              <a:t> al </a:t>
            </a:r>
            <a:r>
              <a:rPr lang="en-US" err="1">
                <a:latin typeface="Times New Roman"/>
                <a:ea typeface="+mn-lt"/>
                <a:cs typeface="Times New Roman"/>
              </a:rPr>
              <a:t>tensiunii</a:t>
            </a:r>
            <a:r>
              <a:rPr lang="en-US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err="1">
                <a:latin typeface="Times New Roman"/>
                <a:ea typeface="+mn-lt"/>
                <a:cs typeface="Times New Roman"/>
              </a:rPr>
              <a:t>intrare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diferit</a:t>
            </a:r>
            <a:r>
              <a:rPr lang="en-US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err="1">
                <a:latin typeface="Times New Roman"/>
                <a:ea typeface="+mn-lt"/>
                <a:cs typeface="Times New Roman"/>
              </a:rPr>
              <a:t>cel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dat</a:t>
            </a:r>
            <a:r>
              <a:rPr lang="en-US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err="1">
                <a:latin typeface="Times New Roman"/>
                <a:ea typeface="+mn-lt"/>
                <a:cs typeface="Times New Roman"/>
              </a:rPr>
              <a:t>senzor</a:t>
            </a:r>
            <a:r>
              <a:rPr lang="en-US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nevoie</a:t>
            </a:r>
            <a:r>
              <a:rPr lang="en-US" dirty="0">
                <a:latin typeface="Times New Roman"/>
                <a:ea typeface="+mn-lt"/>
                <a:cs typeface="Times New Roman"/>
              </a:rPr>
              <a:t> de un circuit care </a:t>
            </a:r>
            <a:r>
              <a:rPr lang="en-US" err="1">
                <a:latin typeface="Times New Roman"/>
                <a:ea typeface="+mn-lt"/>
                <a:cs typeface="Times New Roman"/>
              </a:rPr>
              <a:t>să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facă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amplificarea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semnalului</a:t>
            </a:r>
            <a:r>
              <a:rPr lang="en-US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err="1">
                <a:latin typeface="Times New Roman"/>
                <a:ea typeface="+mn-lt"/>
                <a:cs typeface="Times New Roman"/>
              </a:rPr>
              <a:t>astfel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încât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acesta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să</a:t>
            </a:r>
            <a:r>
              <a:rPr lang="en-US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err="1">
                <a:latin typeface="Times New Roman"/>
                <a:ea typeface="+mn-lt"/>
                <a:cs typeface="Times New Roman"/>
              </a:rPr>
              <a:t>funcționeze</a:t>
            </a:r>
            <a:r>
              <a:rPr lang="en-US" dirty="0">
                <a:latin typeface="Times New Roman"/>
                <a:ea typeface="+mn-lt"/>
                <a:cs typeface="Times New Roman"/>
              </a:rPr>
              <a:t>.</a:t>
            </a:r>
          </a:p>
          <a:p>
            <a:endParaRPr lang="en-US" sz="2000" dirty="0">
              <a:latin typeface="Times New Roman"/>
              <a:ea typeface="+mn-lt"/>
              <a:cs typeface="+mn-lt"/>
            </a:endParaRPr>
          </a:p>
        </p:txBody>
      </p:sp>
      <p:pic>
        <p:nvPicPr>
          <p:cNvPr id="4" name="Picture 3" descr="A diagram of a device&#10;&#10;Description automatically generated">
            <a:extLst>
              <a:ext uri="{FF2B5EF4-FFF2-40B4-BE49-F238E27FC236}">
                <a16:creationId xmlns:a16="http://schemas.microsoft.com/office/drawing/2014/main" id="{81A9FDBB-D988-C43D-D0D2-D66AF248E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959" y="1887311"/>
            <a:ext cx="218122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27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and red logo&#10;&#10;Description automatically generated">
            <a:extLst>
              <a:ext uri="{FF2B5EF4-FFF2-40B4-BE49-F238E27FC236}">
                <a16:creationId xmlns:a16="http://schemas.microsoft.com/office/drawing/2014/main" id="{BF6A9E1C-2121-8C21-FEEE-236945A30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8" name="Picture 7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DF9C2A32-52B8-0014-900C-8E18D6D35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C88CC5E-04AD-BADA-189F-BE42D1007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74990" y="2310606"/>
            <a:ext cx="9816192" cy="3729717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2CA513-C75A-4ADC-8B0C-065D1E46CDB7}"/>
              </a:ext>
            </a:extLst>
          </p:cNvPr>
          <p:cNvSpPr txBox="1"/>
          <p:nvPr/>
        </p:nvSpPr>
        <p:spPr>
          <a:xfrm>
            <a:off x="1706335" y="1118507"/>
            <a:ext cx="93834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5. TABEL DE COMPARATIE PENTRU SENZORI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14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BF3-1BAB-59FE-A90C-0AEAD5D4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651" y="-1301502"/>
            <a:ext cx="6906380" cy="2611700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6.  CIRCUITUL DE ADAPTARE</a:t>
            </a: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6B937-097F-1501-B0F7-6EFEC9608A5B}"/>
              </a:ext>
            </a:extLst>
          </p:cNvPr>
          <p:cNvSpPr txBox="1"/>
          <p:nvPr/>
        </p:nvSpPr>
        <p:spPr>
          <a:xfrm>
            <a:off x="552092" y="2222329"/>
            <a:ext cx="6188423" cy="299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1700" dirty="0" err="1">
                <a:latin typeface="Times New Roman"/>
                <a:cs typeface="Times New Roman"/>
              </a:rPr>
              <a:t>Pentru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adaptare</a:t>
            </a:r>
            <a:r>
              <a:rPr lang="en-US" sz="1700" dirty="0">
                <a:latin typeface="Times New Roman"/>
                <a:cs typeface="Times New Roman"/>
              </a:rPr>
              <a:t> (</a:t>
            </a:r>
            <a:r>
              <a:rPr lang="en-US" sz="1700" dirty="0" err="1">
                <a:latin typeface="Times New Roman"/>
                <a:cs typeface="Times New Roman"/>
              </a:rPr>
              <a:t>pentru</a:t>
            </a:r>
            <a:r>
              <a:rPr lang="en-US" sz="1700" dirty="0">
                <a:latin typeface="Times New Roman"/>
                <a:cs typeface="Times New Roman"/>
              </a:rPr>
              <a:t> a </a:t>
            </a:r>
            <a:r>
              <a:rPr lang="en-US" sz="1700" dirty="0" err="1">
                <a:latin typeface="Times New Roman"/>
                <a:cs typeface="Times New Roman"/>
              </a:rPr>
              <a:t>avea</a:t>
            </a:r>
            <a:r>
              <a:rPr lang="en-US" sz="1700" dirty="0">
                <a:latin typeface="Times New Roman"/>
                <a:cs typeface="Times New Roman"/>
              </a:rPr>
              <a:t> maxim 400 mV → 40 °C la </a:t>
            </a:r>
            <a:r>
              <a:rPr lang="en-US" sz="1700" dirty="0" err="1">
                <a:latin typeface="Times New Roman"/>
                <a:cs typeface="Times New Roman"/>
              </a:rPr>
              <a:t>ieșirea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senzorului</a:t>
            </a:r>
            <a:r>
              <a:rPr lang="en-US" sz="1700" dirty="0">
                <a:latin typeface="Times New Roman"/>
                <a:cs typeface="Times New Roman"/>
              </a:rPr>
              <a:t>), </a:t>
            </a:r>
            <a:r>
              <a:rPr lang="en-US" sz="1700" dirty="0" err="1">
                <a:latin typeface="Times New Roman"/>
                <a:cs typeface="Times New Roman"/>
              </a:rPr>
              <a:t>vom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folosi</a:t>
            </a:r>
            <a:r>
              <a:rPr lang="en-US" sz="1700" dirty="0">
                <a:latin typeface="Times New Roman"/>
                <a:cs typeface="Times New Roman"/>
              </a:rPr>
              <a:t> un </a:t>
            </a:r>
            <a:r>
              <a:rPr lang="en-US" sz="1700" dirty="0" err="1">
                <a:latin typeface="Times New Roman"/>
                <a:cs typeface="Times New Roman"/>
              </a:rPr>
              <a:t>amplificator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neinversor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pentru</a:t>
            </a:r>
            <a:r>
              <a:rPr lang="en-US" sz="1700" dirty="0">
                <a:latin typeface="Times New Roman"/>
                <a:cs typeface="Times New Roman"/>
              </a:rPr>
              <a:t> a </a:t>
            </a:r>
            <a:r>
              <a:rPr lang="en-US" sz="1700" dirty="0" err="1">
                <a:latin typeface="Times New Roman"/>
                <a:cs typeface="Times New Roman"/>
              </a:rPr>
              <a:t>avea</a:t>
            </a:r>
            <a:r>
              <a:rPr lang="en-US" sz="1700" dirty="0">
                <a:latin typeface="Times New Roman"/>
                <a:cs typeface="Times New Roman"/>
              </a:rPr>
              <a:t> la </a:t>
            </a:r>
            <a:r>
              <a:rPr lang="en-US" sz="1700" dirty="0" err="1">
                <a:latin typeface="Times New Roman"/>
                <a:cs typeface="Times New Roman"/>
              </a:rPr>
              <a:t>ieșire</a:t>
            </a:r>
            <a:r>
              <a:rPr lang="en-US" sz="1700" dirty="0">
                <a:latin typeface="Times New Roman"/>
                <a:cs typeface="Times New Roman"/>
              </a:rPr>
              <a:t> 5V. Eu am ales </a:t>
            </a:r>
            <a:r>
              <a:rPr lang="en-US" sz="1700" dirty="0" err="1">
                <a:latin typeface="Times New Roman"/>
                <a:cs typeface="Times New Roman"/>
              </a:rPr>
              <a:t>să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folosesc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highlight>
                  <a:srgbClr val="FFFF00"/>
                </a:highlight>
                <a:latin typeface="Times New Roman"/>
                <a:cs typeface="Times New Roman"/>
              </a:rPr>
              <a:t>amplificatorul</a:t>
            </a:r>
            <a:r>
              <a:rPr lang="en-US" sz="1700" dirty="0">
                <a:highlight>
                  <a:srgbClr val="FFFF00"/>
                </a:highlight>
                <a:latin typeface="Times New Roman"/>
                <a:cs typeface="Times New Roman"/>
              </a:rPr>
              <a:t> MCP6001</a:t>
            </a:r>
            <a:r>
              <a:rPr lang="en-US" sz="1700" dirty="0">
                <a:latin typeface="Times New Roman"/>
                <a:cs typeface="Times New Roman"/>
              </a:rPr>
              <a:t>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sz="1700" dirty="0">
              <a:latin typeface="Times New Roman"/>
              <a:cs typeface="Times New Roman"/>
            </a:endParaRP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1700" dirty="0" err="1">
                <a:latin typeface="Times New Roman"/>
                <a:cs typeface="Times New Roman"/>
              </a:rPr>
              <a:t>Specificații</a:t>
            </a:r>
            <a:r>
              <a:rPr lang="en-US" sz="1700" dirty="0">
                <a:latin typeface="Times New Roman"/>
                <a:cs typeface="Times New Roman"/>
              </a:rPr>
              <a:t>:</a:t>
            </a:r>
            <a:endParaRPr lang="en-US" dirty="0"/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latin typeface="Times New Roman"/>
                <a:cs typeface="Times New Roman"/>
              </a:rPr>
              <a:t>➢ </a:t>
            </a:r>
            <a:r>
              <a:rPr lang="en-US" sz="1700" dirty="0" err="1">
                <a:latin typeface="Times New Roman"/>
                <a:cs typeface="Times New Roman"/>
              </a:rPr>
              <a:t>Temperatura</a:t>
            </a:r>
            <a:r>
              <a:rPr lang="en-US" sz="1700" dirty="0">
                <a:latin typeface="Times New Roman"/>
                <a:cs typeface="Times New Roman"/>
              </a:rPr>
              <a:t> de </a:t>
            </a:r>
            <a:r>
              <a:rPr lang="en-US" sz="1700" dirty="0" err="1">
                <a:latin typeface="Times New Roman"/>
                <a:cs typeface="Times New Roman"/>
              </a:rPr>
              <a:t>operare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dirty="0">
                <a:latin typeface="Times New Roman"/>
                <a:cs typeface="Times New Roman"/>
              </a:rPr>
              <a:t>-65 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 150 °C</a:t>
            </a:r>
            <a:r>
              <a:rPr lang="en-US" sz="1700" dirty="0">
                <a:latin typeface="Times New Roman"/>
                <a:cs typeface="Times New Roman"/>
              </a:rPr>
              <a:t>;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latin typeface="Times New Roman"/>
                <a:cs typeface="Times New Roman"/>
              </a:rPr>
              <a:t>➢ </a:t>
            </a:r>
            <a:r>
              <a:rPr lang="en-US" sz="1700" dirty="0" err="1">
                <a:latin typeface="Times New Roman"/>
                <a:cs typeface="Times New Roman"/>
              </a:rPr>
              <a:t>Tensiunea</a:t>
            </a:r>
            <a:r>
              <a:rPr lang="en-US" sz="1700" dirty="0">
                <a:latin typeface="Times New Roman"/>
                <a:cs typeface="Times New Roman"/>
              </a:rPr>
              <a:t> de </a:t>
            </a:r>
            <a:r>
              <a:rPr lang="en-US" sz="1700" dirty="0" err="1">
                <a:latin typeface="Times New Roman"/>
                <a:cs typeface="Times New Roman"/>
              </a:rPr>
              <a:t>alimentare</a:t>
            </a:r>
            <a:r>
              <a:rPr lang="en-US" sz="1700" dirty="0">
                <a:latin typeface="Times New Roman"/>
                <a:cs typeface="Times New Roman"/>
              </a:rPr>
              <a:t> ±5V;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latin typeface="Times New Roman"/>
                <a:cs typeface="Times New Roman"/>
              </a:rPr>
              <a:t>➢ Slew-rate 2.3 V/</a:t>
            </a:r>
            <a:r>
              <a:rPr lang="en-US" sz="1700" dirty="0" err="1">
                <a:latin typeface="Times New Roman"/>
                <a:cs typeface="Times New Roman"/>
              </a:rPr>
              <a:t>μs</a:t>
            </a:r>
            <a:r>
              <a:rPr lang="en-US" sz="1700" dirty="0">
                <a:latin typeface="Times New Roman"/>
                <a:cs typeface="Times New Roman"/>
              </a:rPr>
              <a:t>;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latin typeface="Times New Roman"/>
                <a:cs typeface="Times New Roman"/>
              </a:rPr>
              <a:t>➢ </a:t>
            </a:r>
            <a:r>
              <a:rPr lang="en-US" sz="1700" dirty="0" err="1">
                <a:latin typeface="Times New Roman"/>
                <a:cs typeface="Times New Roman"/>
              </a:rPr>
              <a:t>Preț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scăzut</a:t>
            </a:r>
            <a:r>
              <a:rPr lang="en-US" sz="1700" dirty="0">
                <a:latin typeface="Times New Roman"/>
                <a:cs typeface="Times New Roman"/>
              </a:rPr>
              <a:t> (</a:t>
            </a:r>
            <a:r>
              <a:rPr lang="en-US" sz="1700" dirty="0" err="1">
                <a:latin typeface="Times New Roman"/>
                <a:cs typeface="Times New Roman"/>
              </a:rPr>
              <a:t>aproximativ</a:t>
            </a:r>
            <a:r>
              <a:rPr lang="en-US" sz="1700" dirty="0">
                <a:latin typeface="Times New Roman"/>
                <a:cs typeface="Times New Roman"/>
              </a:rPr>
              <a:t> 5 RON).</a:t>
            </a:r>
            <a:endParaRPr lang="en-US" dirty="0"/>
          </a:p>
        </p:txBody>
      </p:sp>
      <p:pic>
        <p:nvPicPr>
          <p:cNvPr id="3" name="Picture 2" descr="MCP6001 | Microchip Technology">
            <a:extLst>
              <a:ext uri="{FF2B5EF4-FFF2-40B4-BE49-F238E27FC236}">
                <a16:creationId xmlns:a16="http://schemas.microsoft.com/office/drawing/2014/main" id="{A9B26E54-8E22-3BC7-46EF-2017C86BB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305" y="1970314"/>
            <a:ext cx="42576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65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6B937-097F-1501-B0F7-6EFEC9608A5B}"/>
              </a:ext>
            </a:extLst>
          </p:cNvPr>
          <p:cNvSpPr txBox="1"/>
          <p:nvPr/>
        </p:nvSpPr>
        <p:spPr>
          <a:xfrm>
            <a:off x="323492" y="1710700"/>
            <a:ext cx="5448194" cy="16609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2000" dirty="0" err="1">
                <a:latin typeface="Times New Roman"/>
                <a:cs typeface="Times New Roman"/>
              </a:rPr>
              <a:t>Așadar</a:t>
            </a:r>
            <a:r>
              <a:rPr lang="en-US" sz="2000" dirty="0">
                <a:latin typeface="Times New Roman"/>
                <a:cs typeface="Times New Roman"/>
              </a:rPr>
              <a:t>, la </a:t>
            </a:r>
            <a:r>
              <a:rPr lang="en-US" sz="2000" dirty="0" err="1">
                <a:latin typeface="Times New Roman"/>
                <a:cs typeface="Times New Roman"/>
              </a:rPr>
              <a:t>modificarea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temperaturii</a:t>
            </a:r>
            <a:r>
              <a:rPr lang="en-US" sz="2000" dirty="0">
                <a:latin typeface="Times New Roman"/>
                <a:cs typeface="Times New Roman"/>
              </a:rPr>
              <a:t> cu un °C, </a:t>
            </a:r>
            <a:r>
              <a:rPr lang="en-US" sz="2000" dirty="0" err="1">
                <a:latin typeface="Times New Roman"/>
                <a:cs typeface="Times New Roman"/>
              </a:rPr>
              <a:t>tensiunea</a:t>
            </a:r>
            <a:r>
              <a:rPr lang="en-US" sz="2000" dirty="0">
                <a:latin typeface="Times New Roman"/>
                <a:cs typeface="Times New Roman"/>
              </a:rPr>
              <a:t> de </a:t>
            </a:r>
            <a:r>
              <a:rPr lang="en-US" sz="2000" dirty="0" err="1">
                <a:latin typeface="Times New Roman"/>
                <a:cs typeface="Times New Roman"/>
              </a:rPr>
              <a:t>ieșire</a:t>
            </a:r>
            <a:r>
              <a:rPr lang="en-US" sz="2000" dirty="0">
                <a:latin typeface="Times New Roman"/>
                <a:cs typeface="Times New Roman"/>
              </a:rPr>
              <a:t> se </a:t>
            </a:r>
            <a:r>
              <a:rPr lang="en-US" sz="2000" dirty="0" err="1">
                <a:latin typeface="Times New Roman"/>
                <a:cs typeface="Times New Roman"/>
              </a:rPr>
              <a:t>va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modifica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și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ea</a:t>
            </a:r>
            <a:r>
              <a:rPr lang="en-US" sz="2000" dirty="0">
                <a:latin typeface="Times New Roman"/>
                <a:cs typeface="Times New Roman"/>
              </a:rPr>
              <a:t> cu 10mV. </a:t>
            </a:r>
            <a:r>
              <a:rPr lang="en-US" sz="2000" dirty="0" err="1">
                <a:latin typeface="Times New Roman"/>
                <a:cs typeface="Times New Roman"/>
              </a:rPr>
              <a:t>Considerând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domeniul</a:t>
            </a:r>
            <a:r>
              <a:rPr lang="en-US" sz="2000" dirty="0">
                <a:latin typeface="Times New Roman"/>
                <a:cs typeface="Times New Roman"/>
              </a:rPr>
              <a:t> de </a:t>
            </a:r>
            <a:r>
              <a:rPr lang="en-US" sz="2000" dirty="0" err="1">
                <a:latin typeface="Times New Roman"/>
                <a:cs typeface="Times New Roman"/>
              </a:rPr>
              <a:t>temperatură</a:t>
            </a:r>
            <a:r>
              <a:rPr lang="en-US" sz="2000" dirty="0">
                <a:latin typeface="Times New Roman"/>
                <a:cs typeface="Times New Roman"/>
              </a:rPr>
              <a:t> 8- 40°C, </a:t>
            </a:r>
            <a:r>
              <a:rPr lang="en-US" sz="2000" dirty="0" err="1">
                <a:latin typeface="Times New Roman"/>
                <a:cs typeface="Times New Roman"/>
              </a:rPr>
              <a:t>calculez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domeniul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tensiunii</a:t>
            </a:r>
            <a:r>
              <a:rPr lang="en-US" sz="2000" dirty="0">
                <a:latin typeface="Times New Roman"/>
                <a:cs typeface="Times New Roman"/>
              </a:rPr>
              <a:t> de </a:t>
            </a:r>
            <a:r>
              <a:rPr lang="en-US" sz="2000" dirty="0" err="1">
                <a:latin typeface="Times New Roman"/>
                <a:cs typeface="Times New Roman"/>
              </a:rPr>
              <a:t>ieșire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endParaRPr lang="en-US" sz="2400" dirty="0">
              <a:latin typeface="Times New Roman"/>
              <a:cs typeface="Times New Rom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CD7B89-C509-AEC6-F799-A38D3C1D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48" y="3114675"/>
            <a:ext cx="6391275" cy="2305050"/>
          </a:xfrm>
          <a:prstGeom prst="rect">
            <a:avLst/>
          </a:prstGeom>
        </p:spPr>
      </p:pic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4E98E69A-6AFC-224F-D77D-B23E98FF9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2000250"/>
            <a:ext cx="3505200" cy="28575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B2A2662A-5553-2A00-EA45-98D3CA1C5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1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6B937-097F-1501-B0F7-6EFEC9608A5B}"/>
              </a:ext>
            </a:extLst>
          </p:cNvPr>
          <p:cNvSpPr txBox="1"/>
          <p:nvPr/>
        </p:nvSpPr>
        <p:spPr>
          <a:xfrm>
            <a:off x="323492" y="1710700"/>
            <a:ext cx="5970708" cy="16332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just"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latin typeface="Times New Roman"/>
                <a:cs typeface="Times New Roman"/>
              </a:rPr>
              <a:t>   Din </a:t>
            </a:r>
            <a:r>
              <a:rPr lang="en-US" sz="1700" dirty="0" err="1">
                <a:latin typeface="Times New Roman"/>
                <a:cs typeface="Times New Roman"/>
              </a:rPr>
              <a:t>aceste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calcule</a:t>
            </a:r>
            <a:r>
              <a:rPr lang="en-US" sz="1700" dirty="0">
                <a:latin typeface="Times New Roman"/>
                <a:cs typeface="Times New Roman"/>
              </a:rPr>
              <a:t>, </a:t>
            </a:r>
            <a:r>
              <a:rPr lang="en-US" sz="1700" dirty="0" err="1">
                <a:latin typeface="Times New Roman"/>
                <a:cs typeface="Times New Roman"/>
              </a:rPr>
              <a:t>rezultă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că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domeniul</a:t>
            </a:r>
            <a:r>
              <a:rPr lang="en-US" sz="1700" dirty="0">
                <a:latin typeface="Times New Roman"/>
                <a:cs typeface="Times New Roman"/>
              </a:rPr>
              <a:t> de </a:t>
            </a:r>
            <a:r>
              <a:rPr lang="en-US" sz="1700" dirty="0" err="1">
                <a:latin typeface="Times New Roman"/>
                <a:cs typeface="Times New Roman"/>
              </a:rPr>
              <a:t>ieșire</a:t>
            </a:r>
            <a:r>
              <a:rPr lang="en-US" sz="1700" dirty="0">
                <a:latin typeface="Times New Roman"/>
                <a:cs typeface="Times New Roman"/>
              </a:rPr>
              <a:t> a </a:t>
            </a:r>
            <a:r>
              <a:rPr lang="en-US" sz="1700" dirty="0" err="1">
                <a:latin typeface="Times New Roman"/>
                <a:cs typeface="Times New Roman"/>
              </a:rPr>
              <a:t>senzorului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este</a:t>
            </a:r>
            <a:r>
              <a:rPr lang="en-US" sz="1700" dirty="0">
                <a:latin typeface="Times New Roman"/>
                <a:cs typeface="Times New Roman"/>
              </a:rPr>
              <a:t> [80 mV; 400 mV]. </a:t>
            </a:r>
            <a:r>
              <a:rPr lang="en-US" sz="1700" dirty="0" err="1">
                <a:latin typeface="Times New Roman"/>
                <a:cs typeface="Times New Roman"/>
              </a:rPr>
              <a:t>Necesitatea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acestui</a:t>
            </a:r>
            <a:r>
              <a:rPr lang="en-US" sz="1700" dirty="0">
                <a:latin typeface="Times New Roman"/>
                <a:cs typeface="Times New Roman"/>
              </a:rPr>
              <a:t> bloc de </a:t>
            </a:r>
            <a:r>
              <a:rPr lang="en-US" sz="1700" dirty="0" err="1">
                <a:latin typeface="Times New Roman"/>
                <a:cs typeface="Times New Roman"/>
              </a:rPr>
              <a:t>amplificare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este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reprezentată</a:t>
            </a:r>
            <a:r>
              <a:rPr lang="en-US" sz="1700" dirty="0">
                <a:latin typeface="Times New Roman"/>
                <a:cs typeface="Times New Roman"/>
              </a:rPr>
              <a:t> de </a:t>
            </a:r>
            <a:r>
              <a:rPr lang="en-US" sz="1700" dirty="0" err="1">
                <a:latin typeface="Times New Roman"/>
                <a:cs typeface="Times New Roman"/>
              </a:rPr>
              <a:t>faptul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că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este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nevoie</a:t>
            </a:r>
            <a:r>
              <a:rPr lang="en-US" sz="1700" dirty="0">
                <a:latin typeface="Times New Roman"/>
                <a:cs typeface="Times New Roman"/>
              </a:rPr>
              <a:t> de </a:t>
            </a:r>
            <a:r>
              <a:rPr lang="en-US" sz="1700" dirty="0" err="1">
                <a:latin typeface="Times New Roman"/>
                <a:cs typeface="Times New Roman"/>
              </a:rPr>
              <a:t>adaptarea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domeniului</a:t>
            </a:r>
            <a:r>
              <a:rPr lang="en-US" sz="1700" dirty="0">
                <a:latin typeface="Times New Roman"/>
                <a:cs typeface="Times New Roman"/>
              </a:rPr>
              <a:t> de </a:t>
            </a:r>
            <a:r>
              <a:rPr lang="en-US" sz="1700" dirty="0" err="1">
                <a:latin typeface="Times New Roman"/>
                <a:cs typeface="Times New Roman"/>
              </a:rPr>
              <a:t>ieșire</a:t>
            </a:r>
            <a:r>
              <a:rPr lang="en-US" sz="1700" dirty="0">
                <a:latin typeface="Times New Roman"/>
                <a:cs typeface="Times New Roman"/>
              </a:rPr>
              <a:t> al </a:t>
            </a:r>
            <a:r>
              <a:rPr lang="en-US" sz="1700" dirty="0" err="1">
                <a:latin typeface="Times New Roman"/>
                <a:cs typeface="Times New Roman"/>
              </a:rPr>
              <a:t>senzorului</a:t>
            </a:r>
            <a:r>
              <a:rPr lang="en-US" sz="1700" dirty="0">
                <a:latin typeface="Times New Roman"/>
                <a:cs typeface="Times New Roman"/>
              </a:rPr>
              <a:t> [80 mV; 400 mV] cu </a:t>
            </a:r>
            <a:r>
              <a:rPr lang="en-US" sz="1700" dirty="0" err="1">
                <a:latin typeface="Times New Roman"/>
                <a:cs typeface="Times New Roman"/>
              </a:rPr>
              <a:t>domeniul</a:t>
            </a:r>
            <a:r>
              <a:rPr lang="en-US" sz="1700" dirty="0">
                <a:latin typeface="Times New Roman"/>
                <a:cs typeface="Times New Roman"/>
              </a:rPr>
              <a:t> de </a:t>
            </a:r>
            <a:r>
              <a:rPr lang="en-US" sz="1700" dirty="0" err="1">
                <a:latin typeface="Times New Roman"/>
                <a:cs typeface="Times New Roman"/>
              </a:rPr>
              <a:t>intrare</a:t>
            </a:r>
            <a:r>
              <a:rPr lang="en-US" sz="1700" dirty="0">
                <a:latin typeface="Times New Roman"/>
                <a:cs typeface="Times New Roman"/>
              </a:rPr>
              <a:t> al CAN-</a:t>
            </a:r>
            <a:r>
              <a:rPr lang="en-US" sz="1700" dirty="0" err="1">
                <a:latin typeface="Times New Roman"/>
                <a:cs typeface="Times New Roman"/>
              </a:rPr>
              <a:t>ului</a:t>
            </a:r>
            <a:r>
              <a:rPr lang="en-US" sz="1700" dirty="0">
                <a:latin typeface="Times New Roman"/>
                <a:cs typeface="Times New Roman"/>
              </a:rPr>
              <a:t> [0.01V; 4.99V].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</a:pPr>
            <a:r>
              <a:rPr lang="en-US" sz="1700" dirty="0">
                <a:latin typeface="Times New Roman"/>
                <a:cs typeface="Times New Roman"/>
              </a:rPr>
              <a:t>    </a:t>
            </a:r>
            <a:r>
              <a:rPr lang="en-US" sz="1700" dirty="0" err="1">
                <a:latin typeface="Times New Roman"/>
                <a:cs typeface="Times New Roman"/>
              </a:rPr>
              <a:t>Vom</a:t>
            </a:r>
            <a:r>
              <a:rPr lang="en-US" sz="1700" dirty="0">
                <a:latin typeface="Times New Roman"/>
                <a:cs typeface="Times New Roman"/>
              </a:rPr>
              <a:t> continua </a:t>
            </a:r>
            <a:r>
              <a:rPr lang="en-US" sz="1700" dirty="0" err="1">
                <a:latin typeface="Times New Roman"/>
                <a:cs typeface="Times New Roman"/>
              </a:rPr>
              <a:t>prin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calcularea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restului</a:t>
            </a:r>
            <a:r>
              <a:rPr lang="en-US" sz="1700" dirty="0">
                <a:latin typeface="Times New Roman"/>
                <a:cs typeface="Times New Roman"/>
              </a:rPr>
              <a:t> </a:t>
            </a:r>
            <a:r>
              <a:rPr lang="en-US" sz="1700" dirty="0" err="1">
                <a:latin typeface="Times New Roman"/>
                <a:cs typeface="Times New Roman"/>
              </a:rPr>
              <a:t>elementelor</a:t>
            </a:r>
            <a:r>
              <a:rPr lang="en-US" sz="1700" dirty="0">
                <a:latin typeface="Times New Roman"/>
                <a:cs typeface="Times New Roman"/>
              </a:rPr>
              <a:t> din circuit:</a:t>
            </a:r>
            <a:endParaRPr lang="en-US" dirty="0"/>
          </a:p>
        </p:txBody>
      </p:sp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4E98E69A-6AFC-224F-D77D-B23E98FF9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2000250"/>
            <a:ext cx="3505200" cy="285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2ABFFA-FE9E-EF27-2438-DBAA53A333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10" y="3799114"/>
            <a:ext cx="5783036" cy="211183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0D49AC1-B887-42FB-F750-6B29D41F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32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6EEEE-8FEF-B0E9-DFB1-5667BF206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CUPRINS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5FE-7B37-0BE6-0D86-3D1D334C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endParaRPr lang="en-US" dirty="0">
              <a:latin typeface="Times New Roman"/>
              <a:cs typeface="Times New Roman"/>
            </a:endParaRP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F18BC58C-916A-12DB-393C-93BE6A359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9399BF4F-FB8C-59F2-BA40-DE7B3AFB5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CEE3B4C-E5C5-3A00-BCC2-8FCD91AAE0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585986"/>
              </p:ext>
            </p:extLst>
          </p:nvPr>
        </p:nvGraphicFramePr>
        <p:xfrm>
          <a:off x="374542" y="1963118"/>
          <a:ext cx="11671962" cy="4430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35981">
                  <a:extLst>
                    <a:ext uri="{9D8B030D-6E8A-4147-A177-3AD203B41FA5}">
                      <a16:colId xmlns:a16="http://schemas.microsoft.com/office/drawing/2014/main" val="4169259172"/>
                    </a:ext>
                  </a:extLst>
                </a:gridCol>
                <a:gridCol w="5835981">
                  <a:extLst>
                    <a:ext uri="{9D8B030D-6E8A-4147-A177-3AD203B41FA5}">
                      <a16:colId xmlns:a16="http://schemas.microsoft.com/office/drawing/2014/main" val="3456532803"/>
                    </a:ext>
                  </a:extLst>
                </a:gridCol>
              </a:tblGrid>
              <a:tr h="4430093">
                <a:tc>
                  <a:txBody>
                    <a:bodyPr/>
                    <a:lstStyle/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Ce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este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un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termostat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de camera?…….………………...............................…...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3</a:t>
                      </a: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Schema bloc…….…………………………..........................……….….....….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4</a:t>
                      </a:r>
                    </a:p>
                    <a:p>
                      <a:pPr marL="285750" lvl="0" indent="-28575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AutoNum type="arabicPeriod"/>
                      </a:pP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Senzori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analogici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.........……………...................…........…….………....…..…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5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3.1. 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Senzor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rezistiv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............................…………......................................….....…..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6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   3.1.1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Senzorul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termorezistiv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………………….……............…….….....…...…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7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4. 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Senzorii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alesi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.........................…………................…..............….........…...….…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10</a:t>
                      </a:r>
                      <a:endParaRPr lang="en-US" dirty="0"/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5. Tabel de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comparație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pentru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senzori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………….….…......................………....….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16</a:t>
                      </a:r>
                      <a:endParaRPr lang="en-US" dirty="0"/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6.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Circuitul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de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adaptare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............................................................................................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17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7.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Convertorul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analogic-digital................................................................................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20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8.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Schemele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in Proteus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pentru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8-40°C.....................................................................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23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9.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Consideratii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teoretice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: LCD.................................................................................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25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10. LCD-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ul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ales........................................................................................................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26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11. Circuit in Proteus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pentru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scrierea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numelui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a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grupei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pe un LCD.....................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29</a:t>
                      </a:r>
                    </a:p>
                    <a:p>
                      <a:pPr lvl="0">
                        <a:buNone/>
                      </a:pPr>
                      <a:r>
                        <a:rPr lang="en-US" dirty="0"/>
                        <a:t>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12. Ce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este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un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microcontroler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?....................................................................................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30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13.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Tipuri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de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microcontrolere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......................................................................................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32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14.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Tabele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cu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caracteristicile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microcontrolerelor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37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15.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Microcontrolerul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ales.............................................................................................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39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16.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Scrierea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unui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caracter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special.................................................................................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43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17.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Tastatura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.................................................................................................................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45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18.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Releul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.....................................................................................................................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46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19. Schema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finala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a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termostatului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de camera..............................................................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48</a:t>
                      </a:r>
                    </a:p>
                    <a:p>
                      <a:pPr marL="0" lvl="0" indent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20. 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Bibliografie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 ……………………............……….…....................................…..…</a:t>
                      </a:r>
                      <a:r>
                        <a:rPr lang="en-US" sz="12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pag</a:t>
                      </a:r>
                      <a:r>
                        <a:rPr lang="en-US" sz="12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 52</a:t>
                      </a:r>
                    </a:p>
                    <a:p>
                      <a:pPr lvl="0">
                        <a:buNone/>
                      </a:pPr>
                      <a:endParaRPr lang="en-US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9718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561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BF3-1BAB-59FE-A90C-0AEAD5D4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3651" y="-1301502"/>
            <a:ext cx="7069665" cy="2589929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7.   CONVERTORUL ANALOGIC DIGITAL</a:t>
            </a: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6B937-097F-1501-B0F7-6EFEC9608A5B}"/>
              </a:ext>
            </a:extLst>
          </p:cNvPr>
          <p:cNvSpPr txBox="1"/>
          <p:nvPr/>
        </p:nvSpPr>
        <p:spPr>
          <a:xfrm>
            <a:off x="181978" y="1710700"/>
            <a:ext cx="794102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en-US" err="1">
                <a:latin typeface="Times New Roman"/>
                <a:cs typeface="Times New Roman"/>
              </a:rPr>
              <a:t>Informațiile</a:t>
            </a:r>
            <a:r>
              <a:rPr lang="en-US">
                <a:latin typeface="Times New Roman"/>
                <a:cs typeface="Times New Roman"/>
              </a:rPr>
              <a:t> pe care le </a:t>
            </a:r>
            <a:r>
              <a:rPr lang="en-US" err="1">
                <a:latin typeface="Times New Roman"/>
                <a:cs typeface="Times New Roman"/>
              </a:rPr>
              <a:t>percepem</a:t>
            </a:r>
            <a:r>
              <a:rPr lang="en-US">
                <a:latin typeface="Times New Roman"/>
                <a:cs typeface="Times New Roman"/>
              </a:rPr>
              <a:t> din </a:t>
            </a:r>
            <a:r>
              <a:rPr lang="en-US" err="1">
                <a:latin typeface="Times New Roman"/>
                <a:cs typeface="Times New Roman"/>
              </a:rPr>
              <a:t>jurul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nostru</a:t>
            </a:r>
            <a:r>
              <a:rPr lang="en-US">
                <a:latin typeface="Times New Roman"/>
                <a:cs typeface="Times New Roman"/>
              </a:rPr>
              <a:t> sunt </a:t>
            </a:r>
            <a:r>
              <a:rPr lang="en-US" err="1">
                <a:latin typeface="Times New Roman"/>
                <a:cs typeface="Times New Roman"/>
              </a:rPr>
              <a:t>analogice</a:t>
            </a:r>
            <a:r>
              <a:rPr lang="en-US">
                <a:latin typeface="Times New Roman"/>
                <a:cs typeface="Times New Roman"/>
              </a:rPr>
              <a:t>. </a:t>
            </a:r>
            <a:r>
              <a:rPr lang="en-US" err="1">
                <a:latin typeface="Times New Roman"/>
                <a:cs typeface="Times New Roman"/>
              </a:rPr>
              <a:t>Tensiunea</a:t>
            </a:r>
            <a:r>
              <a:rPr lang="en-US">
                <a:latin typeface="Times New Roman"/>
                <a:cs typeface="Times New Roman"/>
              </a:rPr>
              <a:t> de la </a:t>
            </a:r>
            <a:r>
              <a:rPr lang="en-US" err="1">
                <a:latin typeface="Times New Roman"/>
                <a:cs typeface="Times New Roman"/>
              </a:rPr>
              <a:t>ieșirea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circuitului</a:t>
            </a:r>
            <a:r>
              <a:rPr lang="en-US">
                <a:latin typeface="Times New Roman"/>
                <a:cs typeface="Times New Roman"/>
              </a:rPr>
              <a:t> de </a:t>
            </a:r>
            <a:r>
              <a:rPr lang="en-US" err="1">
                <a:latin typeface="Times New Roman"/>
                <a:cs typeface="Times New Roman"/>
              </a:rPr>
              <a:t>amplificare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generează</a:t>
            </a:r>
            <a:r>
              <a:rPr lang="en-US">
                <a:latin typeface="Times New Roman"/>
                <a:cs typeface="Times New Roman"/>
              </a:rPr>
              <a:t> un </a:t>
            </a:r>
            <a:r>
              <a:rPr lang="en-US" err="1">
                <a:latin typeface="Times New Roman"/>
                <a:cs typeface="Times New Roman"/>
              </a:rPr>
              <a:t>semnal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cuprins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între</a:t>
            </a:r>
            <a:r>
              <a:rPr lang="en-US">
                <a:latin typeface="Times New Roman"/>
                <a:cs typeface="Times New Roman"/>
              </a:rPr>
              <a:t> 0 V </a:t>
            </a:r>
            <a:r>
              <a:rPr lang="en-US" err="1">
                <a:latin typeface="Times New Roman"/>
                <a:cs typeface="Times New Roman"/>
              </a:rPr>
              <a:t>și</a:t>
            </a:r>
            <a:r>
              <a:rPr lang="en-US">
                <a:latin typeface="Times New Roman"/>
                <a:cs typeface="Times New Roman"/>
              </a:rPr>
              <a:t> 5 V (</a:t>
            </a:r>
            <a:r>
              <a:rPr lang="en-US" err="1">
                <a:latin typeface="Times New Roman"/>
                <a:cs typeface="Times New Roman"/>
              </a:rPr>
              <a:t>aproximativ</a:t>
            </a:r>
            <a:r>
              <a:rPr lang="en-US">
                <a:latin typeface="Times New Roman"/>
                <a:cs typeface="Times New Roman"/>
              </a:rPr>
              <a:t>), </a:t>
            </a:r>
            <a:r>
              <a:rPr lang="en-US" err="1">
                <a:latin typeface="Times New Roman"/>
                <a:cs typeface="Times New Roman"/>
              </a:rPr>
              <a:t>necesar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funcționării</a:t>
            </a:r>
            <a:r>
              <a:rPr lang="en-US">
                <a:latin typeface="Times New Roman"/>
                <a:cs typeface="Times New Roman"/>
              </a:rPr>
              <a:t> </a:t>
            </a:r>
            <a:r>
              <a:rPr lang="en-US" err="1">
                <a:latin typeface="Times New Roman"/>
                <a:cs typeface="Times New Roman"/>
              </a:rPr>
              <a:t>corecte</a:t>
            </a:r>
            <a:r>
              <a:rPr lang="en-US">
                <a:latin typeface="Times New Roman"/>
                <a:cs typeface="Times New Roman"/>
              </a:rPr>
              <a:t> a ADC-</a:t>
            </a:r>
            <a:r>
              <a:rPr lang="en-US" err="1">
                <a:latin typeface="Times New Roman"/>
                <a:cs typeface="Times New Roman"/>
              </a:rPr>
              <a:t>ului</a:t>
            </a:r>
            <a:r>
              <a:rPr lang="en-US">
                <a:latin typeface="Times New Roman"/>
                <a:cs typeface="Times New Roman"/>
              </a:rPr>
              <a:t>. </a:t>
            </a:r>
          </a:p>
          <a:p>
            <a:pPr marL="285750" indent="-285750" algn="just">
              <a:buFont typeface="Arial,Sans-Serif"/>
              <a:buChar char="•"/>
            </a:pPr>
            <a:r>
              <a:rPr lang="en-US" dirty="0">
                <a:latin typeface="Times New Roman"/>
                <a:cs typeface="Times New Roman"/>
              </a:rPr>
              <a:t>Deci, 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 ca </a:t>
            </a:r>
            <a:r>
              <a:rPr lang="en-US" dirty="0" err="1">
                <a:latin typeface="Times New Roman"/>
                <a:cs typeface="Times New Roman"/>
              </a:rPr>
              <a:t>informația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 fie </a:t>
            </a:r>
            <a:r>
              <a:rPr lang="en-US" dirty="0" err="1">
                <a:latin typeface="Times New Roman"/>
                <a:cs typeface="Times New Roman"/>
              </a:rPr>
              <a:t>prelucrată</a:t>
            </a:r>
            <a:r>
              <a:rPr lang="en-US" dirty="0">
                <a:latin typeface="Times New Roman"/>
                <a:cs typeface="Times New Roman"/>
              </a:rPr>
              <a:t> de </a:t>
            </a:r>
            <a:r>
              <a:rPr lang="en-US" dirty="0" err="1">
                <a:latin typeface="Times New Roman"/>
                <a:cs typeface="Times New Roman"/>
              </a:rPr>
              <a:t>microcontroler</a:t>
            </a:r>
            <a:r>
              <a:rPr lang="en-US" dirty="0">
                <a:latin typeface="Times New Roman"/>
                <a:cs typeface="Times New Roman"/>
              </a:rPr>
              <a:t>, </a:t>
            </a:r>
            <a:r>
              <a:rPr lang="en-US" dirty="0" err="1">
                <a:latin typeface="Times New Roman"/>
                <a:cs typeface="Times New Roman"/>
              </a:rPr>
              <a:t>este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nevoie</a:t>
            </a:r>
            <a:r>
              <a:rPr lang="en-US" dirty="0">
                <a:latin typeface="Times New Roman"/>
                <a:cs typeface="Times New Roman"/>
              </a:rPr>
              <a:t> de un convertor, care </a:t>
            </a:r>
            <a:r>
              <a:rPr lang="en-US" dirty="0" err="1">
                <a:latin typeface="Times New Roman"/>
                <a:cs typeface="Times New Roman"/>
              </a:rPr>
              <a:t>transformă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semnalul</a:t>
            </a:r>
            <a:r>
              <a:rPr lang="en-US" dirty="0">
                <a:latin typeface="Times New Roman"/>
                <a:cs typeface="Times New Roman"/>
              </a:rPr>
              <a:t> analogic </a:t>
            </a:r>
            <a:r>
              <a:rPr lang="en-US" dirty="0" err="1">
                <a:latin typeface="Times New Roman"/>
                <a:cs typeface="Times New Roman"/>
              </a:rPr>
              <a:t>într-unul</a:t>
            </a:r>
            <a:r>
              <a:rPr lang="en-US" dirty="0">
                <a:latin typeface="Times New Roman"/>
                <a:cs typeface="Times New Roman"/>
              </a:rPr>
              <a:t> digital. </a:t>
            </a:r>
          </a:p>
          <a:p>
            <a:pPr marL="285750" indent="-285750" algn="just">
              <a:buFont typeface="Arial,Sans-Serif"/>
              <a:buChar char="•"/>
            </a:pPr>
            <a:r>
              <a:rPr lang="en-US" dirty="0">
                <a:latin typeface="Times New Roman"/>
                <a:cs typeface="Times New Roman"/>
              </a:rPr>
              <a:t>Un </a:t>
            </a:r>
            <a:r>
              <a:rPr lang="en-US" dirty="0" err="1">
                <a:latin typeface="Times New Roman"/>
                <a:cs typeface="Times New Roman"/>
              </a:rPr>
              <a:t>astfel</a:t>
            </a:r>
            <a:r>
              <a:rPr lang="en-US" dirty="0">
                <a:latin typeface="Times New Roman"/>
                <a:cs typeface="Times New Roman"/>
              </a:rPr>
              <a:t> de </a:t>
            </a:r>
            <a:r>
              <a:rPr lang="en-US" dirty="0" err="1">
                <a:latin typeface="Times New Roman"/>
                <a:cs typeface="Times New Roman"/>
              </a:rPr>
              <a:t>dispozitiv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îl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reprezintă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>
                <a:highlight>
                  <a:srgbClr val="FFFF00"/>
                </a:highlight>
                <a:latin typeface="Times New Roman"/>
                <a:cs typeface="Times New Roman"/>
              </a:rPr>
              <a:t>ADC0808</a:t>
            </a:r>
            <a:r>
              <a:rPr lang="en-US" dirty="0">
                <a:latin typeface="Times New Roman"/>
                <a:cs typeface="Times New Roman"/>
              </a:rPr>
              <a:t>, care </a:t>
            </a:r>
            <a:r>
              <a:rPr lang="en-US" dirty="0" err="1">
                <a:latin typeface="Times New Roman"/>
                <a:cs typeface="Times New Roman"/>
              </a:rPr>
              <a:t>prezintă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 total 28 de </a:t>
            </a:r>
            <a:r>
              <a:rPr lang="en-US" dirty="0" err="1">
                <a:latin typeface="Times New Roman"/>
                <a:cs typeface="Times New Roman"/>
              </a:rPr>
              <a:t>pini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dintre</a:t>
            </a:r>
            <a:r>
              <a:rPr lang="en-US" dirty="0">
                <a:latin typeface="Times New Roman"/>
                <a:cs typeface="Times New Roman"/>
              </a:rPr>
              <a:t> care 8 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 8 </a:t>
            </a:r>
            <a:r>
              <a:rPr lang="en-US" dirty="0" err="1">
                <a:latin typeface="Times New Roman"/>
                <a:cs typeface="Times New Roman"/>
              </a:rPr>
              <a:t>valori</a:t>
            </a:r>
            <a:r>
              <a:rPr lang="en-US" dirty="0">
                <a:latin typeface="Times New Roman"/>
                <a:cs typeface="Times New Roman"/>
              </a:rPr>
              <a:t> de </a:t>
            </a:r>
            <a:r>
              <a:rPr lang="en-US" dirty="0" err="1">
                <a:latin typeface="Times New Roman"/>
                <a:cs typeface="Times New Roman"/>
              </a:rPr>
              <a:t>biți</a:t>
            </a:r>
            <a:r>
              <a:rPr lang="en-US" dirty="0">
                <a:latin typeface="Times New Roman"/>
                <a:cs typeface="Times New Roman"/>
              </a:rPr>
              <a:t> la </a:t>
            </a:r>
            <a:r>
              <a:rPr lang="en-US" dirty="0" err="1">
                <a:latin typeface="Times New Roman"/>
                <a:cs typeface="Times New Roman"/>
              </a:rPr>
              <a:t>ieșire</a:t>
            </a:r>
            <a:r>
              <a:rPr lang="en-US" dirty="0">
                <a:latin typeface="Times New Roman"/>
                <a:cs typeface="Times New Roman"/>
              </a:rPr>
              <a:t>, 8 </a:t>
            </a:r>
            <a:r>
              <a:rPr lang="en-US" dirty="0" err="1">
                <a:latin typeface="Times New Roman"/>
                <a:cs typeface="Times New Roman"/>
              </a:rPr>
              <a:t>pini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intrări</a:t>
            </a:r>
            <a:r>
              <a:rPr lang="en-US" dirty="0">
                <a:latin typeface="Times New Roman"/>
                <a:cs typeface="Times New Roman"/>
              </a:rPr>
              <a:t> (IN0-IN7) 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 3 </a:t>
            </a:r>
            <a:r>
              <a:rPr lang="en-US" dirty="0" err="1">
                <a:latin typeface="Times New Roman"/>
                <a:cs typeface="Times New Roman"/>
              </a:rPr>
              <a:t>pini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adrese</a:t>
            </a:r>
            <a:r>
              <a:rPr lang="en-US" dirty="0">
                <a:latin typeface="Times New Roman"/>
                <a:cs typeface="Times New Roman"/>
              </a:rPr>
              <a:t>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E81FFF-E5DE-F99C-DF5A-DD9BF7485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464" y="4181475"/>
            <a:ext cx="3848100" cy="628650"/>
          </a:xfrm>
          <a:prstGeom prst="rect">
            <a:avLst/>
          </a:prstGeom>
        </p:spPr>
      </p:pic>
      <p:pic>
        <p:nvPicPr>
          <p:cNvPr id="6" name="Picture 5" descr="ADC0808 Pin Diagram | Features | Operation | Interfacing">
            <a:extLst>
              <a:ext uri="{FF2B5EF4-FFF2-40B4-BE49-F238E27FC236}">
                <a16:creationId xmlns:a16="http://schemas.microsoft.com/office/drawing/2014/main" id="{55BFE31D-CA64-79B2-3B3D-AC7889479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945" y="1732189"/>
            <a:ext cx="3465740" cy="338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2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6B937-097F-1501-B0F7-6EFEC9608A5B}"/>
              </a:ext>
            </a:extLst>
          </p:cNvPr>
          <p:cNvSpPr txBox="1"/>
          <p:nvPr/>
        </p:nvSpPr>
        <p:spPr>
          <a:xfrm>
            <a:off x="236407" y="2026386"/>
            <a:ext cx="764710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en-US" dirty="0">
                <a:latin typeface="Times New Roman"/>
                <a:cs typeface="Times New Roman"/>
              </a:rPr>
              <a:t>Semnalele </a:t>
            </a:r>
            <a:r>
              <a:rPr lang="en-US" dirty="0" err="1">
                <a:latin typeface="Times New Roman"/>
                <a:cs typeface="Times New Roman"/>
              </a:rPr>
              <a:t>analogice</a:t>
            </a:r>
            <a:r>
              <a:rPr lang="en-US" dirty="0">
                <a:latin typeface="Times New Roman"/>
                <a:cs typeface="Times New Roman"/>
              </a:rPr>
              <a:t> pot fi </a:t>
            </a:r>
            <a:r>
              <a:rPr lang="en-US" dirty="0" err="1">
                <a:latin typeface="Times New Roman"/>
                <a:cs typeface="Times New Roman"/>
              </a:rPr>
              <a:t>aplicate</a:t>
            </a:r>
            <a:r>
              <a:rPr lang="en-US" dirty="0">
                <a:latin typeface="Times New Roman"/>
                <a:cs typeface="Times New Roman"/>
              </a:rPr>
              <a:t> la </a:t>
            </a:r>
            <a:r>
              <a:rPr lang="en-US" dirty="0" err="1">
                <a:latin typeface="Times New Roman"/>
                <a:cs typeface="Times New Roman"/>
              </a:rPr>
              <a:t>pinii</a:t>
            </a:r>
            <a:r>
              <a:rPr lang="en-US" dirty="0">
                <a:latin typeface="Times New Roman"/>
                <a:cs typeface="Times New Roman"/>
              </a:rPr>
              <a:t> IN0 - IN7 ai </a:t>
            </a:r>
            <a:r>
              <a:rPr lang="en-US" dirty="0" err="1">
                <a:latin typeface="Times New Roman"/>
                <a:cs typeface="Times New Roman"/>
              </a:rPr>
              <a:t>circuitului</a:t>
            </a:r>
            <a:r>
              <a:rPr lang="en-US" dirty="0">
                <a:latin typeface="Times New Roman"/>
                <a:cs typeface="Times New Roman"/>
              </a:rPr>
              <a:t>. 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 a selecta </a:t>
            </a:r>
            <a:r>
              <a:rPr lang="en-US" dirty="0" err="1">
                <a:latin typeface="Times New Roman"/>
                <a:cs typeface="Times New Roman"/>
              </a:rPr>
              <a:t>canalul</a:t>
            </a:r>
            <a:r>
              <a:rPr lang="en-US" dirty="0">
                <a:latin typeface="Times New Roman"/>
                <a:cs typeface="Times New Roman"/>
              </a:rPr>
              <a:t> de </a:t>
            </a:r>
            <a:r>
              <a:rPr lang="en-US" dirty="0" err="1">
                <a:latin typeface="Times New Roman"/>
                <a:cs typeface="Times New Roman"/>
              </a:rPr>
              <a:t>intrare</a:t>
            </a:r>
            <a:r>
              <a:rPr lang="en-US" dirty="0">
                <a:latin typeface="Times New Roman"/>
                <a:cs typeface="Times New Roman"/>
              </a:rPr>
              <a:t> se </a:t>
            </a:r>
            <a:r>
              <a:rPr lang="en-US" dirty="0" err="1">
                <a:latin typeface="Times New Roman"/>
                <a:cs typeface="Times New Roman"/>
              </a:rPr>
              <a:t>folosesc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liniile</a:t>
            </a:r>
            <a:r>
              <a:rPr lang="en-US" dirty="0">
                <a:latin typeface="Times New Roman"/>
                <a:cs typeface="Times New Roman"/>
              </a:rPr>
              <a:t> de </a:t>
            </a:r>
            <a:r>
              <a:rPr lang="en-US" dirty="0" err="1">
                <a:latin typeface="Times New Roman"/>
                <a:cs typeface="Times New Roman"/>
              </a:rPr>
              <a:t>adresă</a:t>
            </a:r>
            <a:r>
              <a:rPr lang="en-US" dirty="0">
                <a:latin typeface="Times New Roman"/>
                <a:cs typeface="Times New Roman"/>
              </a:rPr>
              <a:t> – ADD A, ADD B, ADD C. </a:t>
            </a:r>
          </a:p>
          <a:p>
            <a:pPr marL="285750" indent="-285750" algn="just">
              <a:buFont typeface="Arial,Sans-Serif"/>
              <a:buChar char="•"/>
            </a:pP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circuitul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realizat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aplicația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termostatului</a:t>
            </a:r>
            <a:r>
              <a:rPr lang="en-US" dirty="0">
                <a:latin typeface="Times New Roman"/>
                <a:cs typeface="Times New Roman"/>
              </a:rPr>
              <a:t> de </a:t>
            </a:r>
            <a:r>
              <a:rPr lang="en-US" dirty="0" err="1">
                <a:latin typeface="Times New Roman"/>
                <a:cs typeface="Times New Roman"/>
              </a:rPr>
              <a:t>cameră</a:t>
            </a:r>
            <a:r>
              <a:rPr lang="en-US" dirty="0">
                <a:latin typeface="Times New Roman"/>
                <a:cs typeface="Times New Roman"/>
              </a:rPr>
              <a:t> am </a:t>
            </a:r>
            <a:r>
              <a:rPr lang="en-US" dirty="0" err="1">
                <a:latin typeface="Times New Roman"/>
                <a:cs typeface="Times New Roman"/>
              </a:rPr>
              <a:t>nevoie</a:t>
            </a:r>
            <a:r>
              <a:rPr lang="en-US" dirty="0">
                <a:latin typeface="Times New Roman"/>
                <a:cs typeface="Times New Roman"/>
              </a:rPr>
              <a:t> de o </a:t>
            </a:r>
            <a:r>
              <a:rPr lang="en-US" dirty="0" err="1">
                <a:latin typeface="Times New Roman"/>
                <a:cs typeface="Times New Roman"/>
              </a:rPr>
              <a:t>singură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intrare</a:t>
            </a:r>
            <a:r>
              <a:rPr lang="en-US" dirty="0">
                <a:latin typeface="Times New Roman"/>
                <a:cs typeface="Times New Roman"/>
              </a:rPr>
              <a:t> pe care </a:t>
            </a:r>
            <a:r>
              <a:rPr lang="en-US" dirty="0" err="1">
                <a:latin typeface="Times New Roman"/>
                <a:cs typeface="Times New Roman"/>
              </a:rPr>
              <a:t>să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vină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semnalul</a:t>
            </a:r>
            <a:r>
              <a:rPr lang="en-US" dirty="0">
                <a:latin typeface="Times New Roman"/>
                <a:cs typeface="Times New Roman"/>
              </a:rPr>
              <a:t> analogic de la </a:t>
            </a:r>
            <a:r>
              <a:rPr lang="en-US" dirty="0" err="1">
                <a:latin typeface="Times New Roman"/>
                <a:cs typeface="Times New Roman"/>
              </a:rPr>
              <a:t>senzorul</a:t>
            </a:r>
            <a:r>
              <a:rPr lang="en-US" dirty="0">
                <a:latin typeface="Times New Roman"/>
                <a:cs typeface="Times New Roman"/>
              </a:rPr>
              <a:t> de </a:t>
            </a:r>
            <a:r>
              <a:rPr lang="en-US" dirty="0" err="1">
                <a:latin typeface="Times New Roman"/>
                <a:cs typeface="Times New Roman"/>
              </a:rPr>
              <a:t>temperatură</a:t>
            </a:r>
            <a:r>
              <a:rPr lang="en-US" dirty="0">
                <a:latin typeface="Times New Roman"/>
                <a:cs typeface="Times New Roman"/>
              </a:rPr>
              <a:t>. </a:t>
            </a:r>
          </a:p>
          <a:p>
            <a:pPr marL="285750" indent="-285750" algn="just">
              <a:buFont typeface="Arial,Sans-Serif"/>
              <a:buChar char="•"/>
            </a:pPr>
            <a:r>
              <a:rPr lang="en-US" dirty="0">
                <a:latin typeface="Times New Roman"/>
                <a:cs typeface="Times New Roman"/>
              </a:rPr>
              <a:t>Am ales </a:t>
            </a:r>
            <a:r>
              <a:rPr lang="en-US" dirty="0" err="1">
                <a:latin typeface="Times New Roman"/>
                <a:cs typeface="Times New Roman"/>
              </a:rPr>
              <a:t>intrarea</a:t>
            </a:r>
            <a:r>
              <a:rPr lang="en-US" dirty="0">
                <a:latin typeface="Times New Roman"/>
                <a:cs typeface="Times New Roman"/>
              </a:rPr>
              <a:t> IN0 </a:t>
            </a:r>
            <a:r>
              <a:rPr lang="en-US" dirty="0" err="1">
                <a:latin typeface="Times New Roman"/>
                <a:cs typeface="Times New Roman"/>
              </a:rPr>
              <a:t>și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urmărind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în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tabel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valorile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corespunzătoare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pentru</a:t>
            </a:r>
            <a:r>
              <a:rPr lang="en-US" dirty="0">
                <a:latin typeface="Times New Roman"/>
                <a:cs typeface="Times New Roman"/>
              </a:rPr>
              <a:t> </a:t>
            </a:r>
            <a:r>
              <a:rPr lang="en-US" dirty="0" err="1">
                <a:latin typeface="Times New Roman"/>
                <a:cs typeface="Times New Roman"/>
              </a:rPr>
              <a:t>intrarea</a:t>
            </a:r>
            <a:r>
              <a:rPr lang="en-US" dirty="0">
                <a:latin typeface="Times New Roman"/>
                <a:cs typeface="Times New Roman"/>
              </a:rPr>
              <a:t> IN0 se </a:t>
            </a:r>
            <a:r>
              <a:rPr lang="en-US" dirty="0" err="1">
                <a:latin typeface="Times New Roman"/>
                <a:cs typeface="Times New Roman"/>
              </a:rPr>
              <a:t>obține</a:t>
            </a:r>
            <a:r>
              <a:rPr lang="en-US" dirty="0">
                <a:latin typeface="Times New Roman"/>
                <a:cs typeface="Times New Roman"/>
              </a:rPr>
              <a:t>: ADD A – low, ADD B – low, ADD C – low.</a:t>
            </a:r>
            <a:endParaRPr lang="en-US" dirty="0"/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20ACCD8-0CDE-DEEF-954D-65606378B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338" y="1902279"/>
            <a:ext cx="40481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64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6" name="Picture 5" descr="A black and white document with white text&#10;&#10;Description automatically generated">
            <a:extLst>
              <a:ext uri="{FF2B5EF4-FFF2-40B4-BE49-F238E27FC236}">
                <a16:creationId xmlns:a16="http://schemas.microsoft.com/office/drawing/2014/main" id="{EEAF8F87-EABF-9D66-87D2-ABCFD34FC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004" y="94572"/>
            <a:ext cx="6691992" cy="648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52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DABD-ACA5-E947-6697-29A60AE3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263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8. SCHEMELE IN PROTEUS PENTRU 8-40°C</a:t>
            </a:r>
            <a:endParaRPr lang="en-US" sz="320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108184E4-069C-6DC2-C210-6D34D660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3978EFD6-6FA9-4C43-E83D-3A9821ED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9E151-D5B3-FBAB-3906-3B466F38562E}"/>
              </a:ext>
            </a:extLst>
          </p:cNvPr>
          <p:cNvSpPr txBox="1"/>
          <p:nvPr/>
        </p:nvSpPr>
        <p:spPr>
          <a:xfrm>
            <a:off x="284716" y="1808640"/>
            <a:ext cx="10137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La 8°C</a:t>
            </a:r>
          </a:p>
        </p:txBody>
      </p:sp>
      <p:pic>
        <p:nvPicPr>
          <p:cNvPr id="3" name="Picture 2" descr="A diagram of a circuit&#10;&#10;Description automatically generated">
            <a:extLst>
              <a:ext uri="{FF2B5EF4-FFF2-40B4-BE49-F238E27FC236}">
                <a16:creationId xmlns:a16="http://schemas.microsoft.com/office/drawing/2014/main" id="{1E8D2819-AE1D-7330-A017-201D6BEE6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612" y="1713139"/>
            <a:ext cx="8900432" cy="480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78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108184E4-069C-6DC2-C210-6D34D660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3978EFD6-6FA9-4C43-E83D-3A9821ED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39E151-D5B3-FBAB-3906-3B466F38562E}"/>
              </a:ext>
            </a:extLst>
          </p:cNvPr>
          <p:cNvSpPr txBox="1"/>
          <p:nvPr/>
        </p:nvSpPr>
        <p:spPr>
          <a:xfrm>
            <a:off x="284716" y="1808640"/>
            <a:ext cx="10137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La 40°C</a:t>
            </a:r>
          </a:p>
        </p:txBody>
      </p:sp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4E09D005-150D-9795-73DF-B60B84182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699" y="1717220"/>
            <a:ext cx="9035144" cy="46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05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BF3-1BAB-59FE-A90C-0AEAD5D4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451" y="-1432131"/>
            <a:ext cx="8310636" cy="2589929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9. CONSIDERATII TEORETICE: LCD</a:t>
            </a: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6B937-097F-1501-B0F7-6EFEC9608A5B}"/>
              </a:ext>
            </a:extLst>
          </p:cNvPr>
          <p:cNvSpPr txBox="1"/>
          <p:nvPr/>
        </p:nvSpPr>
        <p:spPr>
          <a:xfrm>
            <a:off x="236407" y="2026386"/>
            <a:ext cx="7625338" cy="19000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Times New Roman"/>
                <a:cs typeface="Times New Roman"/>
              </a:rPr>
              <a:t>Afișajele</a:t>
            </a:r>
            <a:r>
              <a:rPr lang="en-US" sz="1600" dirty="0">
                <a:latin typeface="Times New Roman"/>
                <a:cs typeface="Times New Roman"/>
              </a:rPr>
              <a:t> cu </a:t>
            </a:r>
            <a:r>
              <a:rPr lang="en-US" sz="1600" err="1">
                <a:latin typeface="Times New Roman"/>
                <a:cs typeface="Times New Roman"/>
              </a:rPr>
              <a:t>cristale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lichide</a:t>
            </a:r>
            <a:r>
              <a:rPr lang="en-US" sz="1600" dirty="0">
                <a:latin typeface="Times New Roman"/>
                <a:cs typeface="Times New Roman"/>
              </a:rPr>
              <a:t> (LCD) sunt dispositive de </a:t>
            </a:r>
            <a:r>
              <a:rPr lang="en-US" sz="1600" err="1">
                <a:latin typeface="Times New Roman"/>
                <a:cs typeface="Times New Roman"/>
              </a:rPr>
              <a:t>afișare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pentru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litere</a:t>
            </a:r>
            <a:r>
              <a:rPr lang="en-US" sz="1600" dirty="0">
                <a:latin typeface="Times New Roman"/>
                <a:cs typeface="Times New Roman"/>
              </a:rPr>
              <a:t>, </a:t>
            </a:r>
            <a:r>
              <a:rPr lang="en-US" sz="1600" err="1">
                <a:latin typeface="Times New Roman"/>
                <a:cs typeface="Times New Roman"/>
              </a:rPr>
              <a:t>cifre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și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imagini</a:t>
            </a:r>
            <a:r>
              <a:rPr lang="en-US" sz="1600" dirty="0">
                <a:latin typeface="Times New Roman"/>
                <a:cs typeface="Times New Roman"/>
              </a:rPr>
              <a:t>, </a:t>
            </a:r>
            <a:r>
              <a:rPr lang="en-US" sz="1600" err="1">
                <a:latin typeface="Times New Roman"/>
                <a:cs typeface="Times New Roman"/>
              </a:rPr>
              <a:t>fiind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construit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dintr</a:t>
            </a:r>
            <a:r>
              <a:rPr lang="en-US" sz="1600" dirty="0">
                <a:latin typeface="Times New Roman"/>
                <a:cs typeface="Times New Roman"/>
              </a:rPr>
              <a:t>-o </a:t>
            </a:r>
            <a:r>
              <a:rPr lang="en-US" sz="1600" err="1">
                <a:latin typeface="Times New Roman"/>
                <a:cs typeface="Times New Roman"/>
              </a:rPr>
              <a:t>matrice</a:t>
            </a:r>
            <a:r>
              <a:rPr lang="en-US" sz="1600" dirty="0">
                <a:latin typeface="Times New Roman"/>
                <a:cs typeface="Times New Roman"/>
              </a:rPr>
              <a:t> de </a:t>
            </a:r>
            <a:r>
              <a:rPr lang="en-US" sz="1600" err="1">
                <a:latin typeface="Times New Roman"/>
                <a:cs typeface="Times New Roman"/>
              </a:rPr>
              <a:t>celule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lichide</a:t>
            </a:r>
            <a:r>
              <a:rPr lang="en-US" sz="1600" dirty="0">
                <a:latin typeface="Times New Roman"/>
                <a:cs typeface="Times New Roman"/>
              </a:rPr>
              <a:t> care </a:t>
            </a:r>
            <a:r>
              <a:rPr lang="en-US" sz="1600" err="1">
                <a:latin typeface="Times New Roman"/>
                <a:cs typeface="Times New Roman"/>
              </a:rPr>
              <a:t>devin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opace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când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apare</a:t>
            </a:r>
            <a:r>
              <a:rPr lang="en-US" sz="1600" dirty="0">
                <a:latin typeface="Times New Roman"/>
                <a:cs typeface="Times New Roman"/>
              </a:rPr>
              <a:t> un </a:t>
            </a:r>
            <a:r>
              <a:rPr lang="en-US" sz="1600" err="1">
                <a:latin typeface="Times New Roman"/>
                <a:cs typeface="Times New Roman"/>
              </a:rPr>
              <a:t>curent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sau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câmp</a:t>
            </a:r>
            <a:r>
              <a:rPr lang="en-US" sz="1600" dirty="0">
                <a:latin typeface="Times New Roman"/>
                <a:cs typeface="Times New Roman"/>
              </a:rPr>
              <a:t> electric. Un </a:t>
            </a:r>
            <a:r>
              <a:rPr lang="en-US" sz="1600" err="1">
                <a:latin typeface="Times New Roman"/>
                <a:cs typeface="Times New Roman"/>
              </a:rPr>
              <a:t>afișaj</a:t>
            </a:r>
            <a:r>
              <a:rPr lang="en-US" sz="1600" dirty="0">
                <a:latin typeface="Times New Roman"/>
                <a:cs typeface="Times New Roman"/>
              </a:rPr>
              <a:t> LCD </a:t>
            </a:r>
            <a:r>
              <a:rPr lang="en-US" sz="1600" err="1">
                <a:latin typeface="Times New Roman"/>
                <a:cs typeface="Times New Roman"/>
              </a:rPr>
              <a:t>este</a:t>
            </a:r>
            <a:r>
              <a:rPr lang="en-US" sz="1600" dirty="0">
                <a:latin typeface="Times New Roman"/>
                <a:cs typeface="Times New Roman"/>
              </a:rPr>
              <a:t> format </a:t>
            </a:r>
            <a:r>
              <a:rPr lang="en-US" sz="1600" err="1">
                <a:latin typeface="Times New Roman"/>
                <a:cs typeface="Times New Roman"/>
              </a:rPr>
              <a:t>dintr</a:t>
            </a:r>
            <a:r>
              <a:rPr lang="en-US" sz="1600" dirty="0">
                <a:latin typeface="Times New Roman"/>
                <a:cs typeface="Times New Roman"/>
              </a:rPr>
              <a:t>-un </a:t>
            </a:r>
            <a:r>
              <a:rPr lang="en-US" sz="1600" err="1">
                <a:latin typeface="Times New Roman"/>
                <a:cs typeface="Times New Roman"/>
              </a:rPr>
              <a:t>ecran</a:t>
            </a:r>
            <a:r>
              <a:rPr lang="en-US" sz="1600" dirty="0">
                <a:latin typeface="Times New Roman"/>
                <a:cs typeface="Times New Roman"/>
              </a:rPr>
              <a:t> care </a:t>
            </a:r>
            <a:r>
              <a:rPr lang="en-US" sz="1600" err="1">
                <a:latin typeface="Times New Roman"/>
                <a:cs typeface="Times New Roman"/>
              </a:rPr>
              <a:t>este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comandat</a:t>
            </a:r>
            <a:r>
              <a:rPr lang="en-US" sz="1600" dirty="0">
                <a:latin typeface="Times New Roman"/>
                <a:cs typeface="Times New Roman"/>
              </a:rPr>
              <a:t> de un </a:t>
            </a:r>
            <a:r>
              <a:rPr lang="en-US" sz="1600" err="1">
                <a:latin typeface="Times New Roman"/>
                <a:cs typeface="Times New Roman"/>
              </a:rPr>
              <a:t>microcontroler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1600" dirty="0">
              <a:latin typeface="Times New Roman"/>
              <a:cs typeface="Times New Roman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1600" err="1">
                <a:latin typeface="Times New Roman"/>
                <a:cs typeface="Times New Roman"/>
              </a:rPr>
              <a:t>Panoul</a:t>
            </a:r>
            <a:r>
              <a:rPr lang="en-US" sz="1600" dirty="0">
                <a:latin typeface="Times New Roman"/>
                <a:cs typeface="Times New Roman"/>
              </a:rPr>
              <a:t> LCD nu produce </a:t>
            </a:r>
            <a:r>
              <a:rPr lang="en-US" sz="1600" err="1">
                <a:latin typeface="Times New Roman"/>
                <a:cs typeface="Times New Roman"/>
              </a:rPr>
              <a:t>lumină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proprie</a:t>
            </a:r>
            <a:r>
              <a:rPr lang="en-US" sz="1600" dirty="0">
                <a:latin typeface="Times New Roman"/>
                <a:cs typeface="Times New Roman"/>
              </a:rPr>
              <a:t>, </a:t>
            </a:r>
            <a:r>
              <a:rPr lang="en-US" sz="1600" err="1">
                <a:latin typeface="Times New Roman"/>
                <a:cs typeface="Times New Roman"/>
              </a:rPr>
              <a:t>așa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că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ele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necesită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lumină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exterioară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pentru</a:t>
            </a:r>
            <a:r>
              <a:rPr lang="en-US" sz="1600" dirty="0">
                <a:latin typeface="Times New Roman"/>
                <a:cs typeface="Times New Roman"/>
              </a:rPr>
              <a:t> a produce o imagine </a:t>
            </a:r>
            <a:r>
              <a:rPr lang="en-US" sz="1600" err="1">
                <a:latin typeface="Times New Roman"/>
                <a:cs typeface="Times New Roman"/>
              </a:rPr>
              <a:t>vizibilă</a:t>
            </a:r>
            <a:r>
              <a:rPr lang="en-US" sz="1600" dirty="0">
                <a:latin typeface="Times New Roman"/>
                <a:cs typeface="Times New Roman"/>
              </a:rPr>
              <a:t>, </a:t>
            </a:r>
            <a:r>
              <a:rPr lang="en-US" sz="1600" err="1">
                <a:latin typeface="Times New Roman"/>
                <a:cs typeface="Times New Roman"/>
              </a:rPr>
              <a:t>sursa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fiind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în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spatele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panoului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  <a:endParaRPr lang="en-US" sz="1600"/>
          </a:p>
        </p:txBody>
      </p:sp>
      <p:pic>
        <p:nvPicPr>
          <p:cNvPr id="4" name="Picture 3" descr="LCD 1602 verde/albastru - ARDUSHOP">
            <a:extLst>
              <a:ext uri="{FF2B5EF4-FFF2-40B4-BE49-F238E27FC236}">
                <a16:creationId xmlns:a16="http://schemas.microsoft.com/office/drawing/2014/main" id="{4E0EBEA2-F673-3697-33A2-458A64B99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004" y="1762125"/>
            <a:ext cx="32956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723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4BF3-1BAB-59FE-A90C-0AEAD5D4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451" y="-1432131"/>
            <a:ext cx="8310636" cy="2589929"/>
          </a:xfrm>
        </p:spPr>
        <p:txBody>
          <a:bodyPr anchor="b">
            <a:normAutofit/>
          </a:bodyPr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10.  LCD-UL ALES</a:t>
            </a: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6C97B59-2524-05D8-1D56-B144EB07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A87C2A66-E40D-3472-9944-FC553241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A6B937-097F-1501-B0F7-6EFEC9608A5B}"/>
              </a:ext>
            </a:extLst>
          </p:cNvPr>
          <p:cNvSpPr txBox="1"/>
          <p:nvPr/>
        </p:nvSpPr>
        <p:spPr>
          <a:xfrm>
            <a:off x="236407" y="2026386"/>
            <a:ext cx="9562995" cy="14568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LCD-</a:t>
            </a:r>
            <a:r>
              <a:rPr lang="en-US" sz="2000" dirty="0" err="1">
                <a:latin typeface="Times New Roman"/>
                <a:cs typeface="Times New Roman"/>
              </a:rPr>
              <a:t>ul</a:t>
            </a:r>
            <a:r>
              <a:rPr lang="en-US" sz="2000" dirty="0">
                <a:latin typeface="Times New Roman"/>
                <a:cs typeface="Times New Roman"/>
              </a:rPr>
              <a:t> ales de mine </a:t>
            </a:r>
            <a:r>
              <a:rPr lang="en-US" sz="2000" dirty="0" err="1">
                <a:latin typeface="Times New Roman"/>
                <a:cs typeface="Times New Roman"/>
              </a:rPr>
              <a:t>pentru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acest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proiect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este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>
                <a:highlight>
                  <a:srgbClr val="FFFF00"/>
                </a:highlight>
                <a:latin typeface="Times New Roman"/>
                <a:cs typeface="Times New Roman"/>
              </a:rPr>
              <a:t>LM016L</a:t>
            </a:r>
            <a:r>
              <a:rPr lang="en-US" sz="2000" dirty="0">
                <a:latin typeface="Times New Roman"/>
                <a:cs typeface="Times New Roman"/>
              </a:rPr>
              <a:t>. </a:t>
            </a:r>
            <a:r>
              <a:rPr lang="en-US" sz="2000" dirty="0" err="1">
                <a:latin typeface="Times New Roman"/>
                <a:cs typeface="Times New Roman"/>
              </a:rPr>
              <a:t>Acesta</a:t>
            </a:r>
            <a:r>
              <a:rPr lang="en-US" sz="2000" dirty="0">
                <a:latin typeface="Times New Roman"/>
                <a:cs typeface="Times New Roman"/>
              </a:rPr>
              <a:t> are un display de 16x2, </a:t>
            </a:r>
            <a:r>
              <a:rPr lang="en-US" sz="2000" dirty="0" err="1">
                <a:latin typeface="Times New Roman"/>
                <a:cs typeface="Times New Roman"/>
              </a:rPr>
              <a:t>însemnând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că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informația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va</a:t>
            </a:r>
            <a:r>
              <a:rPr lang="en-US" sz="2000" dirty="0">
                <a:latin typeface="Times New Roman"/>
                <a:cs typeface="Times New Roman"/>
              </a:rPr>
              <a:t> fi </a:t>
            </a:r>
            <a:r>
              <a:rPr lang="en-US" sz="2000" dirty="0" err="1">
                <a:latin typeface="Times New Roman"/>
                <a:cs typeface="Times New Roman"/>
              </a:rPr>
              <a:t>afișată</a:t>
            </a:r>
            <a:r>
              <a:rPr lang="en-US" sz="2000" dirty="0">
                <a:latin typeface="Times New Roman"/>
                <a:cs typeface="Times New Roman"/>
              </a:rPr>
              <a:t> pe 2 </a:t>
            </a:r>
            <a:r>
              <a:rPr lang="en-US" sz="2000" dirty="0" err="1">
                <a:latin typeface="Times New Roman"/>
                <a:cs typeface="Times New Roman"/>
              </a:rPr>
              <a:t>linii</a:t>
            </a:r>
            <a:r>
              <a:rPr lang="en-US" sz="2000" dirty="0">
                <a:latin typeface="Times New Roman"/>
                <a:cs typeface="Times New Roman"/>
              </a:rPr>
              <a:t> a </a:t>
            </a:r>
            <a:r>
              <a:rPr lang="en-US" sz="2000" dirty="0" err="1">
                <a:latin typeface="Times New Roman"/>
                <a:cs typeface="Times New Roman"/>
              </a:rPr>
              <a:t>câte</a:t>
            </a:r>
            <a:r>
              <a:rPr lang="en-US" sz="2000" dirty="0">
                <a:latin typeface="Times New Roman"/>
                <a:cs typeface="Times New Roman"/>
              </a:rPr>
              <a:t> 16 </a:t>
            </a:r>
            <a:r>
              <a:rPr lang="en-US" sz="2000" dirty="0" err="1">
                <a:latin typeface="Times New Roman"/>
                <a:cs typeface="Times New Roman"/>
              </a:rPr>
              <a:t>caractere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fiecare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linie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000" dirty="0">
              <a:latin typeface="Times New Roman"/>
              <a:cs typeface="Times New Roman"/>
            </a:endParaRP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000" dirty="0" err="1">
                <a:latin typeface="Times New Roman"/>
                <a:cs typeface="Times New Roman"/>
              </a:rPr>
              <a:t>Alimentarea</a:t>
            </a:r>
            <a:r>
              <a:rPr lang="en-US" sz="2000" dirty="0">
                <a:latin typeface="Times New Roman"/>
                <a:cs typeface="Times New Roman"/>
              </a:rPr>
              <a:t> se face la 5V </a:t>
            </a:r>
            <a:r>
              <a:rPr lang="en-US" sz="2000" dirty="0" err="1">
                <a:latin typeface="Times New Roman"/>
                <a:cs typeface="Times New Roman"/>
              </a:rPr>
              <a:t>și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permite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scrierea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caracterelor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alfanumerice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r>
              <a:rPr lang="en-US" sz="2000" dirty="0" err="1">
                <a:latin typeface="Times New Roman"/>
                <a:cs typeface="Times New Roman"/>
              </a:rPr>
              <a:t>principale</a:t>
            </a:r>
            <a:r>
              <a:rPr lang="en-US" sz="2000" dirty="0">
                <a:latin typeface="Times New Roman"/>
                <a:cs typeface="Times New Roman"/>
              </a:rPr>
              <a:t>.</a:t>
            </a:r>
            <a:endParaRPr lang="en-US" sz="2000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C8F8DAD0-CF68-CE11-353C-FB3FC892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219" y="3719513"/>
            <a:ext cx="4410075" cy="2466975"/>
          </a:xfrm>
          <a:prstGeom prst="rect">
            <a:avLst/>
          </a:prstGeom>
        </p:spPr>
      </p:pic>
      <p:pic>
        <p:nvPicPr>
          <p:cNvPr id="6" name="Picture 5" descr="A diagram of a mirror and mirror&#10;&#10;Description automatically generated">
            <a:extLst>
              <a:ext uri="{FF2B5EF4-FFF2-40B4-BE49-F238E27FC236}">
                <a16:creationId xmlns:a16="http://schemas.microsoft.com/office/drawing/2014/main" id="{5BAD5B7A-6FF8-CBFE-1DBD-78F188813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171" y="3590925"/>
            <a:ext cx="3069772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76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90" y="640080"/>
            <a:ext cx="5437114" cy="1481328"/>
          </a:xfrm>
        </p:spPr>
        <p:txBody>
          <a:bodyPr anchor="b">
            <a:normAutofit/>
          </a:bodyPr>
          <a:lstStyle/>
          <a:p>
            <a:r>
              <a:rPr lang="en-US" sz="2800" u="sng" dirty="0">
                <a:latin typeface="Times New Roman"/>
                <a:cs typeface="Times New Roman"/>
              </a:rPr>
              <a:t>CONFIGURATIA</a:t>
            </a:r>
            <a:r>
              <a:rPr lang="en-US" sz="3200" u="sng" dirty="0">
                <a:latin typeface="Times New Roman"/>
                <a:cs typeface="Times New Roman"/>
              </a:rPr>
              <a:t> </a:t>
            </a:r>
            <a:r>
              <a:rPr lang="en-US" sz="2800" u="sng" dirty="0">
                <a:latin typeface="Times New Roman"/>
                <a:cs typeface="Times New Roman"/>
              </a:rPr>
              <a:t>PINILOR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33" y="2192818"/>
            <a:ext cx="5810926" cy="41948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 algn="just"/>
            <a:r>
              <a:rPr lang="en-US" sz="2000" dirty="0">
                <a:latin typeface="Times New Roman"/>
                <a:ea typeface="+mn-lt"/>
                <a:cs typeface="+mn-lt"/>
              </a:rPr>
              <a:t>VDD </a:t>
            </a:r>
            <a:r>
              <a:rPr lang="en-US" sz="2000" err="1">
                <a:latin typeface="Times New Roman"/>
                <a:ea typeface="+mn-lt"/>
                <a:cs typeface="+mn-lt"/>
              </a:rPr>
              <a:t>este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alimentarea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;</a:t>
            </a:r>
            <a:endParaRPr lang="en-US" dirty="0">
              <a:latin typeface="Times New Roman"/>
              <a:cs typeface="Times New Roman"/>
            </a:endParaRPr>
          </a:p>
          <a:p>
            <a:pPr marL="342900" indent="-342900" algn="just"/>
            <a:r>
              <a:rPr lang="en-US" sz="2000" dirty="0">
                <a:latin typeface="Times New Roman"/>
                <a:ea typeface="+mn-lt"/>
                <a:cs typeface="+mn-lt"/>
              </a:rPr>
              <a:t>VSS/ VEE </a:t>
            </a:r>
            <a:r>
              <a:rPr lang="en-US" sz="2000" err="1">
                <a:latin typeface="Times New Roman"/>
                <a:ea typeface="+mn-lt"/>
                <a:cs typeface="+mn-lt"/>
              </a:rPr>
              <a:t>este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masa;</a:t>
            </a:r>
            <a:endParaRPr lang="en-US" dirty="0">
              <a:latin typeface="Times New Roman"/>
              <a:cs typeface="Times New Roman"/>
            </a:endParaRPr>
          </a:p>
          <a:p>
            <a:pPr marL="342900" indent="-342900" algn="just"/>
            <a:r>
              <a:rPr lang="en-US" sz="2000" dirty="0">
                <a:latin typeface="Times New Roman"/>
                <a:ea typeface="+mn-lt"/>
                <a:cs typeface="+mn-lt"/>
              </a:rPr>
              <a:t>RS (Register Select) </a:t>
            </a:r>
            <a:r>
              <a:rPr lang="en-US" sz="2000" err="1">
                <a:latin typeface="Times New Roman"/>
                <a:ea typeface="+mn-lt"/>
                <a:cs typeface="+mn-lt"/>
              </a:rPr>
              <a:t>este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folosit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selectarea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regiștrilor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în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momentul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în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care </a:t>
            </a:r>
            <a:r>
              <a:rPr lang="en-US" sz="2000" err="1">
                <a:latin typeface="Times New Roman"/>
                <a:ea typeface="+mn-lt"/>
                <a:cs typeface="+mn-lt"/>
              </a:rPr>
              <a:t>este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“low” se face </a:t>
            </a:r>
            <a:r>
              <a:rPr lang="en-US" sz="2000" err="1">
                <a:latin typeface="Times New Roman"/>
                <a:ea typeface="+mn-lt"/>
                <a:cs typeface="+mn-lt"/>
              </a:rPr>
              <a:t>introducere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000" err="1">
                <a:latin typeface="Times New Roman"/>
                <a:ea typeface="+mn-lt"/>
                <a:cs typeface="+mn-lt"/>
              </a:rPr>
              <a:t>instrucțiuni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iar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când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este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“high” se face </a:t>
            </a:r>
            <a:r>
              <a:rPr lang="en-US" sz="2000" err="1">
                <a:latin typeface="Times New Roman"/>
                <a:ea typeface="+mn-lt"/>
                <a:cs typeface="+mn-lt"/>
              </a:rPr>
              <a:t>introducere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date;</a:t>
            </a:r>
            <a:endParaRPr lang="en-US" dirty="0">
              <a:latin typeface="Times New Roman"/>
              <a:cs typeface="Times New Roman"/>
            </a:endParaRPr>
          </a:p>
          <a:p>
            <a:pPr marL="342900" indent="-342900" algn="just"/>
            <a:r>
              <a:rPr lang="en-US" sz="2000" dirty="0">
                <a:latin typeface="Times New Roman"/>
                <a:ea typeface="+mn-lt"/>
                <a:cs typeface="+mn-lt"/>
              </a:rPr>
              <a:t>R/W (Read/Write)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a selecta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tipul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operațiunii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adică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scriere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valoarea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“low”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citire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dirty="0" err="1">
                <a:latin typeface="Times New Roman"/>
                <a:ea typeface="+mn-lt"/>
                <a:cs typeface="+mn-lt"/>
              </a:rPr>
              <a:t>valoarea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“high”;</a:t>
            </a:r>
            <a:endParaRPr lang="en-US" dirty="0">
              <a:latin typeface="Times New Roman"/>
              <a:cs typeface="Times New Roman"/>
            </a:endParaRPr>
          </a:p>
          <a:p>
            <a:pPr marL="342900" indent="-342900" algn="just"/>
            <a:r>
              <a:rPr lang="en-US" sz="2000" dirty="0">
                <a:latin typeface="Times New Roman"/>
                <a:ea typeface="+mn-lt"/>
                <a:cs typeface="+mn-lt"/>
              </a:rPr>
              <a:t>E (Enable) </a:t>
            </a:r>
            <a:r>
              <a:rPr lang="en-US" sz="2000" err="1">
                <a:latin typeface="Times New Roman"/>
                <a:ea typeface="+mn-lt"/>
                <a:cs typeface="+mn-lt"/>
              </a:rPr>
              <a:t>permite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scrierea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sau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citirea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datelor</a:t>
            </a:r>
            <a:r>
              <a:rPr lang="en-US" sz="2000" dirty="0">
                <a:latin typeface="Times New Roman"/>
                <a:ea typeface="+mn-lt"/>
                <a:cs typeface="+mn-lt"/>
              </a:rPr>
              <a:t>, </a:t>
            </a:r>
            <a:r>
              <a:rPr lang="en-US" sz="2000" err="1">
                <a:latin typeface="Times New Roman"/>
                <a:ea typeface="+mn-lt"/>
                <a:cs typeface="+mn-lt"/>
              </a:rPr>
              <a:t>este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active pe front negative;</a:t>
            </a:r>
            <a:endParaRPr lang="en-US" dirty="0">
              <a:latin typeface="Times New Roman"/>
              <a:cs typeface="Times New Roman"/>
            </a:endParaRPr>
          </a:p>
          <a:p>
            <a:pPr marL="342900" indent="-342900" algn="just"/>
            <a:r>
              <a:rPr lang="en-US" sz="2000" dirty="0">
                <a:latin typeface="Times New Roman"/>
                <a:ea typeface="+mn-lt"/>
                <a:cs typeface="+mn-lt"/>
              </a:rPr>
              <a:t>DB</a:t>
            </a:r>
            <a:r>
              <a:rPr lang="en-US" sz="1700" dirty="0">
                <a:latin typeface="Times New Roman"/>
                <a:ea typeface="+mn-lt"/>
                <a:cs typeface="+mn-lt"/>
              </a:rPr>
              <a:t>0</a:t>
            </a:r>
            <a:r>
              <a:rPr lang="en-US" sz="2000" dirty="0">
                <a:latin typeface="Times New Roman"/>
                <a:ea typeface="+mn-lt"/>
                <a:cs typeface="+mn-lt"/>
              </a:rPr>
              <a:t>-DB</a:t>
            </a:r>
            <a:r>
              <a:rPr lang="en-US" sz="1700" dirty="0">
                <a:latin typeface="Times New Roman"/>
                <a:ea typeface="+mn-lt"/>
                <a:cs typeface="+mn-lt"/>
              </a:rPr>
              <a:t>7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reprezintă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busurile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de date, DB</a:t>
            </a:r>
            <a:r>
              <a:rPr lang="en-US" sz="1700" dirty="0">
                <a:latin typeface="Times New Roman"/>
                <a:ea typeface="+mn-lt"/>
                <a:cs typeface="+mn-lt"/>
              </a:rPr>
              <a:t>0</a:t>
            </a:r>
            <a:r>
              <a:rPr lang="en-US" sz="2000" dirty="0">
                <a:latin typeface="Times New Roman"/>
                <a:ea typeface="+mn-lt"/>
                <a:cs typeface="+mn-lt"/>
              </a:rPr>
              <a:t>-DB</a:t>
            </a:r>
            <a:r>
              <a:rPr lang="en-US" sz="1700" dirty="0">
                <a:latin typeface="Times New Roman"/>
                <a:ea typeface="+mn-lt"/>
                <a:cs typeface="+mn-lt"/>
              </a:rPr>
              <a:t>3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este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</a:t>
            </a:r>
            <a:r>
              <a:rPr lang="en-US" sz="2000" err="1">
                <a:latin typeface="Times New Roman"/>
                <a:ea typeface="+mn-lt"/>
                <a:cs typeface="+mn-lt"/>
              </a:rPr>
              <a:t>partea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LOW, </a:t>
            </a:r>
            <a:r>
              <a:rPr lang="en-US" sz="2000" err="1">
                <a:latin typeface="Times New Roman"/>
                <a:ea typeface="+mn-lt"/>
                <a:cs typeface="+mn-lt"/>
              </a:rPr>
              <a:t>iar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DB</a:t>
            </a:r>
            <a:r>
              <a:rPr lang="en-US" sz="1700" dirty="0">
                <a:latin typeface="Times New Roman"/>
                <a:ea typeface="+mn-lt"/>
                <a:cs typeface="+mn-lt"/>
              </a:rPr>
              <a:t>4</a:t>
            </a:r>
            <a:r>
              <a:rPr lang="en-US" sz="2000" dirty="0">
                <a:latin typeface="Times New Roman"/>
                <a:ea typeface="+mn-lt"/>
                <a:cs typeface="+mn-lt"/>
              </a:rPr>
              <a:t>-DB</a:t>
            </a:r>
            <a:r>
              <a:rPr lang="en-US" sz="1700" dirty="0">
                <a:latin typeface="Times New Roman"/>
                <a:ea typeface="+mn-lt"/>
                <a:cs typeface="+mn-lt"/>
              </a:rPr>
              <a:t>7 </a:t>
            </a:r>
            <a:r>
              <a:rPr lang="en-US" sz="2000" err="1">
                <a:latin typeface="Times New Roman"/>
                <a:ea typeface="+mn-lt"/>
                <a:cs typeface="+mn-lt"/>
              </a:rPr>
              <a:t>partea</a:t>
            </a:r>
            <a:r>
              <a:rPr lang="en-US" sz="2000" dirty="0">
                <a:latin typeface="Times New Roman"/>
                <a:ea typeface="+mn-lt"/>
                <a:cs typeface="+mn-lt"/>
              </a:rPr>
              <a:t> HIGH.</a:t>
            </a:r>
            <a:endParaRPr lang="en-US" dirty="0">
              <a:latin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8" name="Picture 7" descr="A close-up of a computer&#10;&#10;Description automatically generated">
            <a:extLst>
              <a:ext uri="{FF2B5EF4-FFF2-40B4-BE49-F238E27FC236}">
                <a16:creationId xmlns:a16="http://schemas.microsoft.com/office/drawing/2014/main" id="{7D9938B0-0AD1-BB88-B9B1-4323EFD00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2011816"/>
            <a:ext cx="4474028" cy="32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34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90" y="640080"/>
            <a:ext cx="5437114" cy="1481328"/>
          </a:xfrm>
        </p:spPr>
        <p:txBody>
          <a:bodyPr anchor="b">
            <a:normAutofit/>
          </a:bodyPr>
          <a:lstStyle/>
          <a:p>
            <a:r>
              <a:rPr lang="en-US" sz="2800" u="sng" dirty="0">
                <a:latin typeface="Times New Roman"/>
                <a:cs typeface="Times New Roman"/>
              </a:rPr>
              <a:t>INITIALIZAREA  LCD-ULUI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33" y="2138390"/>
            <a:ext cx="5277526" cy="42492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just"/>
            <a:r>
              <a:rPr lang="en-US" sz="1400" dirty="0">
                <a:latin typeface="Times New Roman"/>
                <a:ea typeface="+mn-lt"/>
                <a:cs typeface="Times New Roman"/>
              </a:rPr>
              <a:t>Am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folosit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acest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tabel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ASCII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scrierea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pe LCD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fără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a fi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nevoie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să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folosesc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400" err="1">
                <a:latin typeface="Times New Roman"/>
                <a:ea typeface="+mn-lt"/>
                <a:cs typeface="Times New Roman"/>
              </a:rPr>
              <a:t>microcontrolerul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:</a:t>
            </a:r>
            <a:endParaRPr lang="en-US" sz="14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4" name="Picture 3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DEE22438-068B-6F7D-A2BA-F7CEF7903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138" y="1382486"/>
            <a:ext cx="5781153" cy="3875315"/>
          </a:xfrm>
          <a:prstGeom prst="rect">
            <a:avLst/>
          </a:prstGeom>
        </p:spPr>
      </p:pic>
      <p:pic>
        <p:nvPicPr>
          <p:cNvPr id="6" name="Picture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C82AA6C2-8A66-CA90-4972-BA710A64C3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464" y="3186113"/>
            <a:ext cx="2933700" cy="24669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6D067D-D704-D1D1-7CBE-F2DD81961858}"/>
              </a:ext>
            </a:extLst>
          </p:cNvPr>
          <p:cNvSpPr txBox="1"/>
          <p:nvPr/>
        </p:nvSpPr>
        <p:spPr>
          <a:xfrm>
            <a:off x="1458684" y="5646964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 dirty="0">
                <a:latin typeface="Times New Roman"/>
                <a:cs typeface="Times New Roman"/>
              </a:rPr>
              <a:t> </a:t>
            </a:r>
            <a:r>
              <a:rPr lang="en-US" sz="1200" i="1" err="1">
                <a:latin typeface="Times New Roman"/>
                <a:cs typeface="Times New Roman"/>
              </a:rPr>
              <a:t>Comenzile</a:t>
            </a:r>
            <a:r>
              <a:rPr lang="en-US" sz="1200" i="1" dirty="0">
                <a:latin typeface="Times New Roman"/>
                <a:cs typeface="Times New Roman"/>
              </a:rPr>
              <a:t> de </a:t>
            </a:r>
            <a:r>
              <a:rPr lang="en-US" sz="1200" i="1" err="1">
                <a:latin typeface="Times New Roman"/>
                <a:cs typeface="Times New Roman"/>
              </a:rPr>
              <a:t>pornire</a:t>
            </a:r>
            <a:r>
              <a:rPr lang="en-US" sz="1200" i="1" dirty="0">
                <a:latin typeface="Times New Roman"/>
                <a:cs typeface="Times New Roman"/>
              </a:rPr>
              <a:t> ale LCD-ului 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091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DABD-ACA5-E947-6697-29A60AE3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26382"/>
            <a:ext cx="10515600" cy="132556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dirty="0">
                <a:latin typeface="Times New Roman"/>
                <a:cs typeface="Times New Roman"/>
              </a:rPr>
              <a:t>11. CIRCUIT IN PROTEUS PENTRU SCRIEREA NUMELUI SI A GRUPEI PE UN LCD</a:t>
            </a:r>
            <a:endParaRPr lang="en-US" sz="2400" dirty="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108184E4-069C-6DC2-C210-6D34D660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3978EFD6-6FA9-4C43-E83D-3A9821ED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4" name="Picture 3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1FB279F3-282C-4D8B-607E-E3F8FDB68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1947182"/>
            <a:ext cx="80772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43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6CEBA-D492-B37C-02E1-C14861952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515" y="605979"/>
            <a:ext cx="9964693" cy="1333029"/>
          </a:xfrm>
        </p:spPr>
        <p:txBody>
          <a:bodyPr anchor="b">
            <a:normAutofit/>
          </a:bodyPr>
          <a:lstStyle/>
          <a:p>
            <a:pPr marL="742950" indent="-742950">
              <a:buAutoNum type="arabicPeriod"/>
            </a:pPr>
            <a:r>
              <a:rPr lang="en-US" sz="3600" dirty="0">
                <a:latin typeface="Times New Roman"/>
                <a:ea typeface="+mj-lt"/>
                <a:cs typeface="+mj-lt"/>
              </a:rPr>
              <a:t>CE ESTE UN TERMOSTAT DE CAMERĂ?</a:t>
            </a:r>
            <a:r>
              <a:rPr lang="en-US" sz="3200" dirty="0">
                <a:latin typeface="Times New Roman"/>
                <a:ea typeface="+mj-lt"/>
                <a:cs typeface="+mj-lt"/>
              </a:rPr>
              <a:t> </a:t>
            </a:r>
            <a:endParaRPr lang="en-US" sz="3200" dirty="0"/>
          </a:p>
        </p:txBody>
      </p:sp>
      <p:pic>
        <p:nvPicPr>
          <p:cNvPr id="8" name="Picture 7" descr="Termostat de camera fara fir neprogramabil cu 3 porturi - T3W">
            <a:extLst>
              <a:ext uri="{FF2B5EF4-FFF2-40B4-BE49-F238E27FC236}">
                <a16:creationId xmlns:a16="http://schemas.microsoft.com/office/drawing/2014/main" id="{44EC11B4-F89D-12A8-6DCD-A48711A06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5" b="120"/>
          <a:stretch/>
        </p:blipFill>
        <p:spPr>
          <a:xfrm>
            <a:off x="1344676" y="2759486"/>
            <a:ext cx="3195047" cy="29777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F8E73-FDB2-2E27-CABA-4DC4658FE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980" y="2402419"/>
            <a:ext cx="5290602" cy="35507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2200" err="1">
                <a:latin typeface="Times New Roman"/>
                <a:ea typeface="+mn-lt"/>
                <a:cs typeface="+mn-lt"/>
              </a:rPr>
              <a:t>Termostatul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</a:t>
            </a:r>
            <a:r>
              <a:rPr lang="en-US" sz="2200" err="1">
                <a:latin typeface="Times New Roman"/>
                <a:ea typeface="+mn-lt"/>
                <a:cs typeface="+mn-lt"/>
              </a:rPr>
              <a:t>ambiental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2200" err="1">
                <a:latin typeface="Times New Roman"/>
                <a:ea typeface="+mn-lt"/>
                <a:cs typeface="+mn-lt"/>
              </a:rPr>
              <a:t>cameră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</a:t>
            </a:r>
            <a:r>
              <a:rPr lang="en-US" sz="2200" err="1">
                <a:latin typeface="Times New Roman"/>
                <a:ea typeface="+mn-lt"/>
                <a:cs typeface="+mn-lt"/>
              </a:rPr>
              <a:t>este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un </a:t>
            </a:r>
            <a:r>
              <a:rPr lang="en-US" sz="2200" err="1">
                <a:latin typeface="Times New Roman"/>
                <a:ea typeface="+mn-lt"/>
                <a:cs typeface="+mn-lt"/>
              </a:rPr>
              <a:t>aparat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care </a:t>
            </a:r>
            <a:r>
              <a:rPr lang="en-US" sz="2200" err="1">
                <a:latin typeface="Times New Roman"/>
                <a:ea typeface="+mn-lt"/>
                <a:cs typeface="+mn-lt"/>
              </a:rPr>
              <a:t>permite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</a:t>
            </a:r>
            <a:r>
              <a:rPr lang="en-US" sz="2200" err="1">
                <a:latin typeface="Times New Roman"/>
                <a:ea typeface="+mn-lt"/>
                <a:cs typeface="+mn-lt"/>
              </a:rPr>
              <a:t>reglarea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</a:t>
            </a:r>
            <a:r>
              <a:rPr lang="en-US" sz="2200" err="1">
                <a:latin typeface="Times New Roman"/>
                <a:ea typeface="+mn-lt"/>
                <a:cs typeface="+mn-lt"/>
              </a:rPr>
              <a:t>temperaturii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</a:t>
            </a:r>
            <a:r>
              <a:rPr lang="en-US" sz="2200" err="1">
                <a:latin typeface="Times New Roman"/>
                <a:ea typeface="+mn-lt"/>
                <a:cs typeface="+mn-lt"/>
              </a:rPr>
              <a:t>furnizată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de o </a:t>
            </a:r>
            <a:r>
              <a:rPr lang="en-US" sz="2200" err="1">
                <a:latin typeface="Times New Roman"/>
                <a:ea typeface="+mn-lt"/>
                <a:cs typeface="+mn-lt"/>
              </a:rPr>
              <a:t>centrală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</a:t>
            </a:r>
            <a:r>
              <a:rPr lang="en-US" sz="2200" err="1">
                <a:latin typeface="Times New Roman"/>
                <a:ea typeface="+mn-lt"/>
                <a:cs typeface="+mn-lt"/>
              </a:rPr>
              <a:t>termică</a:t>
            </a:r>
            <a:r>
              <a:rPr lang="en-US" sz="2200" dirty="0">
                <a:latin typeface="Times New Roman"/>
                <a:ea typeface="+mn-lt"/>
                <a:cs typeface="+mn-lt"/>
              </a:rPr>
              <a:t> </a:t>
            </a:r>
            <a:r>
              <a:rPr lang="en-US" sz="2200" err="1">
                <a:latin typeface="Times New Roman"/>
                <a:ea typeface="+mn-lt"/>
                <a:cs typeface="+mn-lt"/>
              </a:rPr>
              <a:t>într</a:t>
            </a:r>
            <a:r>
              <a:rPr lang="en-US" sz="2200" dirty="0">
                <a:latin typeface="Times New Roman"/>
                <a:ea typeface="+mn-lt"/>
                <a:cs typeface="+mn-lt"/>
              </a:rPr>
              <a:t>-o </a:t>
            </a:r>
            <a:r>
              <a:rPr lang="en-US" sz="2200" err="1">
                <a:latin typeface="Times New Roman"/>
                <a:ea typeface="+mn-lt"/>
                <a:cs typeface="+mn-lt"/>
              </a:rPr>
              <a:t>încăpere</a:t>
            </a:r>
            <a:r>
              <a:rPr lang="en-US" sz="2200" dirty="0">
                <a:latin typeface="Times New Roman"/>
                <a:ea typeface="+mn-lt"/>
                <a:cs typeface="+mn-lt"/>
              </a:rPr>
              <a:t>. </a:t>
            </a:r>
            <a:endParaRPr lang="en-US" sz="22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9C23349E-AA73-23E3-DB8F-798545F7A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5AE379A6-E582-F850-EEA9-61ADD38E2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9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471" y="-290720"/>
            <a:ext cx="8836948" cy="1423819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12. CE ESTE UN MICROCONTROLER?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565" y="1713847"/>
            <a:ext cx="5711856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800" dirty="0">
                <a:latin typeface="Times New Roman"/>
                <a:ea typeface="+mn-lt"/>
                <a:cs typeface="Times New Roman"/>
              </a:rPr>
              <a:t>La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modul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general un 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controler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 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o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structură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electronică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destinată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controlului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unui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proces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sau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mai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general, a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unei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interacțiuni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caracteristice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cu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mediul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exterior,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fără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fie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necesară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intervenția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operatorului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uman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algn="just"/>
            <a:r>
              <a:rPr lang="en-US" sz="1800" dirty="0">
                <a:latin typeface="Times New Roman"/>
                <a:ea typeface="+mn-lt"/>
                <a:cs typeface="Times New Roman"/>
              </a:rPr>
              <a:t>O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definiție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cu un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sens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foarte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larg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cuprindere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fi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aceea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 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microcontroler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 microcircuit care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incorporează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o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unitate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centrală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(CPU)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o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memorie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împreună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cu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resurse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care-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permit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interacțiunea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cu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mediul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exterior.</a:t>
            </a: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5A6FF-E92F-99F3-5156-4A0C89C5B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55" b="7111"/>
          <a:stretch/>
        </p:blipFill>
        <p:spPr>
          <a:xfrm>
            <a:off x="7112793" y="2243138"/>
            <a:ext cx="4681548" cy="249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565" y="1659418"/>
            <a:ext cx="5711856" cy="354787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sz="1800" dirty="0">
                <a:latin typeface="Times New Roman"/>
                <a:ea typeface="+mn-lt"/>
                <a:cs typeface="+mn-lt"/>
              </a:rPr>
              <a:t>Ca </a:t>
            </a:r>
            <a:r>
              <a:rPr lang="en-US" sz="1800" err="1">
                <a:latin typeface="Times New Roman"/>
                <a:ea typeface="+mn-lt"/>
                <a:cs typeface="+mn-lt"/>
              </a:rPr>
              <a:t>intrări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se </a:t>
            </a:r>
            <a:r>
              <a:rPr lang="en-US" sz="1800" err="1">
                <a:latin typeface="Times New Roman"/>
                <a:ea typeface="+mn-lt"/>
                <a:cs typeface="+mn-lt"/>
              </a:rPr>
              <a:t>folosesc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err="1">
                <a:latin typeface="Times New Roman"/>
                <a:ea typeface="+mn-lt"/>
                <a:cs typeface="+mn-lt"/>
              </a:rPr>
              <a:t>regulă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semnale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provenind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la </a:t>
            </a:r>
            <a:r>
              <a:rPr lang="en-US" sz="1800" err="1">
                <a:latin typeface="Times New Roman"/>
                <a:ea typeface="+mn-lt"/>
                <a:cs typeface="+mn-lt"/>
              </a:rPr>
              <a:t>comutatoarele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individuale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sau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la </a:t>
            </a:r>
            <a:r>
              <a:rPr lang="en-US" sz="1800" err="1">
                <a:latin typeface="Times New Roman"/>
                <a:ea typeface="+mn-lt"/>
                <a:cs typeface="+mn-lt"/>
              </a:rPr>
              <a:t>traductoare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(de </a:t>
            </a:r>
            <a:r>
              <a:rPr lang="en-US" sz="1800" err="1">
                <a:latin typeface="Times New Roman"/>
                <a:ea typeface="+mn-lt"/>
                <a:cs typeface="+mn-lt"/>
              </a:rPr>
              <a:t>temperatură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de </a:t>
            </a:r>
            <a:r>
              <a:rPr lang="en-US" sz="1800" err="1">
                <a:latin typeface="Times New Roman"/>
                <a:ea typeface="+mn-lt"/>
                <a:cs typeface="+mn-lt"/>
              </a:rPr>
              <a:t>presiune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foto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traductoare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specializate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). </a:t>
            </a:r>
            <a:r>
              <a:rPr lang="en-US" sz="1800" err="1">
                <a:latin typeface="Times New Roman"/>
                <a:ea typeface="+mn-lt"/>
                <a:cs typeface="+mn-lt"/>
              </a:rPr>
              <a:t>Intrările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pot fi </a:t>
            </a:r>
            <a:r>
              <a:rPr lang="en-US" sz="1800" err="1">
                <a:latin typeface="Times New Roman"/>
                <a:ea typeface="+mn-lt"/>
                <a:cs typeface="+mn-lt"/>
              </a:rPr>
              <a:t>digitale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sau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analogice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800" err="1">
                <a:latin typeface="Times New Roman"/>
                <a:ea typeface="+mn-lt"/>
                <a:cs typeface="+mn-lt"/>
              </a:rPr>
              <a:t>Intrările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digitale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vehiculează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semnale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discrete, </a:t>
            </a:r>
            <a:r>
              <a:rPr lang="en-US" sz="1800" err="1">
                <a:latin typeface="Times New Roman"/>
                <a:ea typeface="+mn-lt"/>
                <a:cs typeface="+mn-lt"/>
              </a:rPr>
              <a:t>informaţia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"</a:t>
            </a:r>
            <a:r>
              <a:rPr lang="en-US" sz="1800" err="1">
                <a:latin typeface="Times New Roman"/>
                <a:ea typeface="+mn-lt"/>
                <a:cs typeface="+mn-lt"/>
              </a:rPr>
              <a:t>citită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" </a:t>
            </a:r>
            <a:r>
              <a:rPr lang="en-US" sz="1800" err="1">
                <a:latin typeface="Times New Roman"/>
                <a:ea typeface="+mn-lt"/>
                <a:cs typeface="+mn-lt"/>
              </a:rPr>
              <a:t>fiind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informaţia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ce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se </a:t>
            </a:r>
            <a:r>
              <a:rPr lang="en-US" sz="1800" err="1">
                <a:latin typeface="Times New Roman"/>
                <a:ea typeface="+mn-lt"/>
                <a:cs typeface="+mn-lt"/>
              </a:rPr>
              <a:t>eşantionează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800" err="1">
                <a:latin typeface="Times New Roman"/>
                <a:ea typeface="+mn-lt"/>
                <a:cs typeface="+mn-lt"/>
              </a:rPr>
              <a:t>momentul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citirii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liniei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respective.</a:t>
            </a: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algn="just"/>
            <a:r>
              <a:rPr lang="en-US" sz="1800" dirty="0" err="1">
                <a:latin typeface="Times New Roman"/>
                <a:ea typeface="+mn-lt"/>
                <a:cs typeface="+mn-lt"/>
              </a:rPr>
              <a:t>Intrările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analogice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vehiculează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informaţii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exprimabile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prin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funcţii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continue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timp.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"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Citirea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"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acestora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către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microcontroler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presupune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prezenţa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unor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circuite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capabile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prelucreze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aceste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informaţii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fie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comparatoare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analogice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fie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convertoare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analog-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numerice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ale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căror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ieşiri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sunt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citite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către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uC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4" name="Picture 3" descr="A diagram of a program&#10;&#10;Description automatically generated">
            <a:extLst>
              <a:ext uri="{FF2B5EF4-FFF2-40B4-BE49-F238E27FC236}">
                <a16:creationId xmlns:a16="http://schemas.microsoft.com/office/drawing/2014/main" id="{A96FF5D2-BCC1-A969-EFE8-34BCB16ED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5" b="7252"/>
          <a:stretch/>
        </p:blipFill>
        <p:spPr>
          <a:xfrm>
            <a:off x="6507956" y="2035969"/>
            <a:ext cx="5522128" cy="289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36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279" y="-372363"/>
            <a:ext cx="7942618" cy="1369391"/>
          </a:xfrm>
        </p:spPr>
        <p:txBody>
          <a:bodyPr anchor="b">
            <a:normAutofit/>
          </a:bodyPr>
          <a:lstStyle/>
          <a:p>
            <a:r>
              <a:rPr lang="en-US" sz="3600" dirty="0">
                <a:latin typeface="Times New Roman"/>
                <a:cs typeface="Times New Roman"/>
              </a:rPr>
              <a:t>13. TIPURI DE MICROCONTROLERE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124" y="2875216"/>
            <a:ext cx="5711856" cy="15595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800" dirty="0">
                <a:latin typeface="Times New Roman"/>
                <a:ea typeface="+mn-lt"/>
                <a:cs typeface="+mn-lt"/>
              </a:rPr>
              <a:t>A </a:t>
            </a:r>
            <a:r>
              <a:rPr lang="en-US" sz="1800" err="1">
                <a:latin typeface="Times New Roman"/>
                <a:ea typeface="+mn-lt"/>
                <a:cs typeface="+mn-lt"/>
              </a:rPr>
              <a:t>fost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primul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microcontroler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800" err="1">
                <a:latin typeface="Times New Roman"/>
                <a:ea typeface="+mn-lt"/>
                <a:cs typeface="+mn-lt"/>
              </a:rPr>
              <a:t>apărut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pe </a:t>
            </a:r>
            <a:r>
              <a:rPr lang="en-US" sz="1800" err="1">
                <a:latin typeface="Times New Roman"/>
                <a:ea typeface="+mn-lt"/>
                <a:cs typeface="+mn-lt"/>
              </a:rPr>
              <a:t>piaţă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err="1">
                <a:latin typeface="Times New Roman"/>
                <a:ea typeface="+mn-lt"/>
                <a:cs typeface="+mn-lt"/>
              </a:rPr>
              <a:t>având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o </a:t>
            </a:r>
            <a:r>
              <a:rPr lang="en-US" sz="1800" err="1">
                <a:latin typeface="Times New Roman"/>
                <a:ea typeface="+mn-lt"/>
                <a:cs typeface="+mn-lt"/>
              </a:rPr>
              <a:t>structură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Harvard </a:t>
            </a:r>
            <a:r>
              <a:rPr lang="en-US" sz="1800" err="1">
                <a:latin typeface="Times New Roman"/>
                <a:ea typeface="+mn-lt"/>
                <a:cs typeface="+mn-lt"/>
              </a:rPr>
              <a:t>modificată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cu 64-256 </a:t>
            </a:r>
            <a:r>
              <a:rPr lang="en-US" sz="1800" err="1">
                <a:latin typeface="Times New Roman"/>
                <a:ea typeface="+mn-lt"/>
                <a:cs typeface="+mn-lt"/>
              </a:rPr>
              <a:t>octeţi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RAM </a:t>
            </a:r>
            <a:r>
              <a:rPr lang="en-US" sz="1800" err="1">
                <a:latin typeface="Times New Roman"/>
                <a:ea typeface="+mn-lt"/>
                <a:cs typeface="+mn-lt"/>
              </a:rPr>
              <a:t>şi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încă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folosit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în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multe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aplicaţii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datorită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preţului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scăzut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9E3F3-AB42-B381-727B-6D9115398AD2}"/>
              </a:ext>
            </a:extLst>
          </p:cNvPr>
          <p:cNvSpPr txBox="1"/>
          <p:nvPr/>
        </p:nvSpPr>
        <p:spPr>
          <a:xfrm>
            <a:off x="431601" y="1711525"/>
            <a:ext cx="60692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romanUcPeriod"/>
            </a:pPr>
            <a:r>
              <a:rPr lang="en-US" sz="2800" i="1" u="sng" dirty="0">
                <a:latin typeface="Times New Roman"/>
                <a:cs typeface="Times New Roman"/>
              </a:rPr>
              <a:t>8048 (Intel MCS-48)</a:t>
            </a:r>
            <a:endParaRPr lang="en-US" sz="2800" i="1" dirty="0"/>
          </a:p>
        </p:txBody>
      </p:sp>
      <p:pic>
        <p:nvPicPr>
          <p:cNvPr id="8" name="Picture 7" descr="A close-up of a black chip&#10;&#10;Description automatically generated">
            <a:extLst>
              <a:ext uri="{FF2B5EF4-FFF2-40B4-BE49-F238E27FC236}">
                <a16:creationId xmlns:a16="http://schemas.microsoft.com/office/drawing/2014/main" id="{53D7F6CB-2E2C-9200-3BEA-6CC42DCFF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0374" y="2148371"/>
            <a:ext cx="5000626" cy="22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60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530" y="2506122"/>
            <a:ext cx="5711856" cy="33692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800" dirty="0">
                <a:latin typeface="Times New Roman"/>
                <a:ea typeface="+mn-lt"/>
                <a:cs typeface="+mn-lt"/>
              </a:rPr>
              <a:t>A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doua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generație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microcontrolere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8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biți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a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firmei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Intel care,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deși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apărută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acum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20 de ani,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încă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ocupă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un segment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semnificativ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piață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 Cu o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arhitectură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destul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ciudată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suficient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puternic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ușor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programat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Arhitectura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are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spații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memorie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separate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program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date. </a:t>
            </a:r>
            <a:endParaRPr lang="en-US"/>
          </a:p>
          <a:p>
            <a:pPr algn="just"/>
            <a:r>
              <a:rPr lang="en-US" sz="1800" dirty="0" err="1">
                <a:latin typeface="Times New Roman"/>
                <a:ea typeface="+mn-lt"/>
                <a:cs typeface="+mn-lt"/>
              </a:rPr>
              <a:t>Poate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adresa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64KBytes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memorie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program, din care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primii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4(8..32)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KBytes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locali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(ROM).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Poate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adresa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64KBytes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memorie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date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externă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adresabilă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doar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indirect. Are 128 (256)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octeți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RAM local, plus un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număr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registre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speciale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lucrul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cu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periferia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locală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en-US"/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9E3F3-AB42-B381-727B-6D9115398AD2}"/>
              </a:ext>
            </a:extLst>
          </p:cNvPr>
          <p:cNvSpPr txBox="1"/>
          <p:nvPr/>
        </p:nvSpPr>
        <p:spPr>
          <a:xfrm>
            <a:off x="431601" y="1711525"/>
            <a:ext cx="60692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latin typeface="Times New Roman"/>
                <a:cs typeface="Times New Roman"/>
              </a:rPr>
              <a:t>II.</a:t>
            </a:r>
            <a:r>
              <a:rPr lang="en-US" sz="2800" i="1" u="sng" dirty="0">
                <a:latin typeface="Times New Roman"/>
                <a:cs typeface="Times New Roman"/>
              </a:rPr>
              <a:t> 8051 (Intel MCS-51)</a:t>
            </a:r>
          </a:p>
        </p:txBody>
      </p:sp>
      <p:pic>
        <p:nvPicPr>
          <p:cNvPr id="4" name="Picture 3" descr="A close-up of a microchip&#10;&#10;Description automatically generated">
            <a:extLst>
              <a:ext uri="{FF2B5EF4-FFF2-40B4-BE49-F238E27FC236}">
                <a16:creationId xmlns:a16="http://schemas.microsoft.com/office/drawing/2014/main" id="{B84B3905-354C-1A1E-3E92-1123147BE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81" y="1719262"/>
            <a:ext cx="5553075" cy="30861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14196EE-D184-9926-BA92-0E7060E0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9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05" y="2553747"/>
            <a:ext cx="5711856" cy="33692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800" dirty="0">
                <a:latin typeface="Times New Roman"/>
                <a:ea typeface="+mn-lt"/>
                <a:cs typeface="+mn-lt"/>
              </a:rPr>
              <a:t>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preluat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şi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TOSHIBA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un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uC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popular pe 8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biţi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date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şi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16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biţi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adresă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cu o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arhitectură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ca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şi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6805. 68HC11 are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inclusă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memorie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EEPROM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sau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OTP,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linii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digitale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I/O,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numărătoare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/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temporizatoare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convertoare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A/D,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generatoare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PWM,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acumulator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impulsuri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canale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seriale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comunicaţii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sincrone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şi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asincrone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 etc.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9E3F3-AB42-B381-727B-6D9115398AD2}"/>
              </a:ext>
            </a:extLst>
          </p:cNvPr>
          <p:cNvSpPr txBox="1"/>
          <p:nvPr/>
        </p:nvSpPr>
        <p:spPr>
          <a:xfrm>
            <a:off x="431601" y="1711525"/>
            <a:ext cx="60692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latin typeface="Times New Roman"/>
                <a:cs typeface="Times New Roman"/>
              </a:rPr>
              <a:t>III.</a:t>
            </a:r>
            <a:r>
              <a:rPr lang="en-US" sz="2800" i="1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sz="2800" i="1" u="sng" dirty="0">
                <a:latin typeface="Times New Roman"/>
                <a:ea typeface="+mn-lt"/>
                <a:cs typeface="+mn-lt"/>
              </a:rPr>
              <a:t>Motorola 68HC11</a:t>
            </a:r>
            <a:endParaRPr lang="en-US" sz="2800" i="1" u="sng" dirty="0">
              <a:latin typeface="Times New Roman"/>
              <a:cs typeface="Times New Roman"/>
            </a:endParaRPr>
          </a:p>
        </p:txBody>
      </p:sp>
      <p:pic>
        <p:nvPicPr>
          <p:cNvPr id="8" name="Picture 7" descr="A close-up of a microchip&#10;&#10;Description automatically generated">
            <a:extLst>
              <a:ext uri="{FF2B5EF4-FFF2-40B4-BE49-F238E27FC236}">
                <a16:creationId xmlns:a16="http://schemas.microsoft.com/office/drawing/2014/main" id="{465DD6C1-71E2-F0AE-3062-CDB7230E6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8025" y="2555081"/>
            <a:ext cx="4791075" cy="20574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1F122E8-DCFF-2ABA-5B07-B43AEA4D9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12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905" y="2553747"/>
            <a:ext cx="5711856" cy="33692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sz="1800" dirty="0">
                <a:latin typeface="Times New Roman"/>
                <a:ea typeface="+mn-lt"/>
                <a:cs typeface="Times New Roman"/>
              </a:rPr>
              <a:t>Derivate din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clasicele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8086/88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prin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includerea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pe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același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microcircuit a 2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canale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DMA, 2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numărătoare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/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timere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un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sistem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întreruperi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controler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DRAM.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Marele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avantaj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al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acestor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cvasi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(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aproape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)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microcontrolere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(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ele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nu au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memorie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integrată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!)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legat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utilizarea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ca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mediu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dezvoltare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a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unor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platforme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calcul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tip IBM-PC,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compatibile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80x86, cu tot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softul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aferent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.</a:t>
            </a: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9E3F3-AB42-B381-727B-6D9115398AD2}"/>
              </a:ext>
            </a:extLst>
          </p:cNvPr>
          <p:cNvSpPr txBox="1"/>
          <p:nvPr/>
        </p:nvSpPr>
        <p:spPr>
          <a:xfrm>
            <a:off x="431601" y="1711525"/>
            <a:ext cx="60692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latin typeface="Times New Roman"/>
                <a:cs typeface="Times New Roman"/>
              </a:rPr>
              <a:t>IV.</a:t>
            </a:r>
            <a:r>
              <a:rPr lang="en-US" sz="2800" i="1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sz="2800" i="1" u="sng" dirty="0">
                <a:latin typeface="Times New Roman"/>
                <a:ea typeface="+mn-lt"/>
                <a:cs typeface="Times New Roman"/>
              </a:rPr>
              <a:t>80C186, 80C188 (Intel, AMD, </a:t>
            </a:r>
            <a:r>
              <a:rPr lang="en-US" sz="2800" i="1" u="sng" err="1">
                <a:latin typeface="Times New Roman"/>
                <a:ea typeface="+mn-lt"/>
                <a:cs typeface="Times New Roman"/>
              </a:rPr>
              <a:t>ș.a</a:t>
            </a:r>
            <a:r>
              <a:rPr lang="en-US" sz="2800" i="1" u="sng" dirty="0">
                <a:latin typeface="Times New Roman"/>
                <a:ea typeface="+mn-lt"/>
                <a:cs typeface="Times New Roman"/>
              </a:rPr>
              <a:t>.) </a:t>
            </a:r>
            <a:endParaRPr lang="en-US" sz="2800" i="1" u="sng">
              <a:latin typeface="Times New Roman"/>
              <a:cs typeface="Times New Roman"/>
            </a:endParaRPr>
          </a:p>
        </p:txBody>
      </p:sp>
      <p:pic>
        <p:nvPicPr>
          <p:cNvPr id="4" name="Picture 3" descr="A grey square object with white text&#10;&#10;Description automatically generated">
            <a:extLst>
              <a:ext uri="{FF2B5EF4-FFF2-40B4-BE49-F238E27FC236}">
                <a16:creationId xmlns:a16="http://schemas.microsoft.com/office/drawing/2014/main" id="{78951E82-3B7A-38A3-2062-1CCE624B2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525" y="1971675"/>
            <a:ext cx="3552825" cy="30099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12DB3CF-5DD2-98AC-B32F-7ACBB8985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57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623" y="2553747"/>
            <a:ext cx="6533387" cy="336927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800" dirty="0">
                <a:latin typeface="Times New Roman"/>
                <a:ea typeface="+mn-lt"/>
                <a:cs typeface="Times New Roman"/>
              </a:rPr>
              <a:t>Un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microcontroler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8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biți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derivat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din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microprocesorul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M6800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care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prezintă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multe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asemănări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cu un alt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microprocesor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răspândit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la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timpul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său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6502. Are un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spațiu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memorie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unic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(64Kbytes)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în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care sunt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plasate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registrele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sz="1800" err="1">
                <a:latin typeface="Times New Roman"/>
                <a:cs typeface="Times New Roman"/>
              </a:rPr>
              <a:t>perifericelor</a:t>
            </a:r>
            <a:r>
              <a:rPr lang="en-US" sz="1800" dirty="0">
                <a:latin typeface="Times New Roman"/>
                <a:cs typeface="Times New Roman"/>
              </a:rPr>
              <a:t> (I/O, </a:t>
            </a:r>
            <a:r>
              <a:rPr lang="en-US" sz="1800" err="1">
                <a:latin typeface="Times New Roman"/>
                <a:cs typeface="Times New Roman"/>
              </a:rPr>
              <a:t>timere</a:t>
            </a:r>
            <a:r>
              <a:rPr lang="en-US" sz="1800" dirty="0">
                <a:latin typeface="Times New Roman"/>
                <a:cs typeface="Times New Roman"/>
              </a:rPr>
              <a:t>) cu un indicator de </a:t>
            </a:r>
            <a:r>
              <a:rPr lang="en-US" sz="1800" err="1">
                <a:latin typeface="Times New Roman"/>
                <a:cs typeface="Times New Roman"/>
              </a:rPr>
              <a:t>stivă</a:t>
            </a:r>
            <a:r>
              <a:rPr lang="en-US" sz="1800" dirty="0">
                <a:latin typeface="Times New Roman"/>
                <a:cs typeface="Times New Roman"/>
              </a:rPr>
              <a:t> (SP) hard pe 5biți (</a:t>
            </a:r>
            <a:r>
              <a:rPr lang="en-US" sz="1800" err="1">
                <a:latin typeface="Times New Roman"/>
                <a:cs typeface="Times New Roman"/>
              </a:rPr>
              <a:t>stivă</a:t>
            </a:r>
            <a:r>
              <a:rPr lang="en-US" sz="1800" dirty="0">
                <a:latin typeface="Times New Roman"/>
                <a:cs typeface="Times New Roman"/>
              </a:rPr>
              <a:t> de maxim 32 </a:t>
            </a:r>
            <a:r>
              <a:rPr lang="en-US" sz="1800" err="1">
                <a:latin typeface="Times New Roman"/>
                <a:cs typeface="Times New Roman"/>
              </a:rPr>
              <a:t>octeți</a:t>
            </a:r>
            <a:r>
              <a:rPr lang="en-US" sz="1800" dirty="0">
                <a:latin typeface="Times New Roman"/>
                <a:cs typeface="Times New Roman"/>
              </a:rPr>
              <a:t> !). </a:t>
            </a:r>
          </a:p>
          <a:p>
            <a:pPr algn="just"/>
            <a:r>
              <a:rPr lang="en-US" sz="1800" dirty="0" err="1">
                <a:latin typeface="Times New Roman"/>
                <a:cs typeface="Times New Roman"/>
              </a:rPr>
              <a:t>Există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variante</a:t>
            </a:r>
            <a:r>
              <a:rPr lang="en-US" sz="1800" dirty="0">
                <a:latin typeface="Times New Roman"/>
                <a:cs typeface="Times New Roman"/>
              </a:rPr>
              <a:t> cu </a:t>
            </a:r>
            <a:r>
              <a:rPr lang="en-US" sz="1800" dirty="0" err="1">
                <a:latin typeface="Times New Roman"/>
                <a:cs typeface="Times New Roman"/>
              </a:rPr>
              <a:t>memorie</a:t>
            </a:r>
            <a:r>
              <a:rPr lang="en-US" sz="1800" dirty="0">
                <a:latin typeface="Times New Roman"/>
                <a:cs typeface="Times New Roman"/>
              </a:rPr>
              <a:t> EEPROM, CAN, port serial, etc. Este </a:t>
            </a:r>
            <a:r>
              <a:rPr lang="en-US" sz="1800" dirty="0" err="1">
                <a:latin typeface="Times New Roman"/>
                <a:cs typeface="Times New Roman"/>
              </a:rPr>
              <a:t>unul</a:t>
            </a:r>
            <a:r>
              <a:rPr lang="en-US" sz="1800" dirty="0">
                <a:latin typeface="Times New Roman"/>
                <a:cs typeface="Times New Roman"/>
              </a:rPr>
              <a:t> din </a:t>
            </a:r>
            <a:r>
              <a:rPr lang="en-US" sz="1800" dirty="0" err="1">
                <a:latin typeface="Times New Roman"/>
                <a:cs typeface="Times New Roman"/>
              </a:rPr>
              <a:t>cele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mai</a:t>
            </a:r>
            <a:r>
              <a:rPr lang="en-US" sz="1800" dirty="0">
                <a:latin typeface="Times New Roman"/>
                <a:cs typeface="Times New Roman"/>
              </a:rPr>
              <a:t> </a:t>
            </a:r>
            <a:r>
              <a:rPr lang="en-US" sz="1800" dirty="0" err="1">
                <a:latin typeface="Times New Roman"/>
                <a:cs typeface="Times New Roman"/>
              </a:rPr>
              <a:t>răspândite</a:t>
            </a:r>
            <a:r>
              <a:rPr lang="en-US" sz="1800" dirty="0">
                <a:latin typeface="Times New Roman"/>
                <a:cs typeface="Times New Roman"/>
              </a:rPr>
              <a:t> </a:t>
            </a:r>
            <a:r>
              <a:rPr lang="en-US" sz="1800" dirty="0" err="1">
                <a:latin typeface="Times New Roman"/>
                <a:cs typeface="Times New Roman"/>
              </a:rPr>
              <a:t>microcontrolere</a:t>
            </a:r>
            <a:r>
              <a:rPr lang="en-US" sz="1800" dirty="0">
                <a:latin typeface="Times New Roman"/>
                <a:cs typeface="Times New Roman"/>
              </a:rPr>
              <a:t> (</a:t>
            </a:r>
            <a:r>
              <a:rPr lang="en-US" sz="1800" dirty="0" err="1">
                <a:latin typeface="Times New Roman"/>
                <a:cs typeface="Times New Roman"/>
              </a:rPr>
              <a:t>comparabil</a:t>
            </a:r>
            <a:r>
              <a:rPr lang="en-US" sz="1800" dirty="0">
                <a:latin typeface="Times New Roman"/>
                <a:cs typeface="Times New Roman"/>
              </a:rPr>
              <a:t> cu 8051). </a:t>
            </a:r>
            <a:r>
              <a:rPr lang="en-US" sz="1800" dirty="0" err="1">
                <a:latin typeface="Times New Roman"/>
                <a:cs typeface="Times New Roman"/>
              </a:rPr>
              <a:t>Varianta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evoluată</a:t>
            </a:r>
            <a:r>
              <a:rPr lang="en-US" sz="1800" dirty="0">
                <a:latin typeface="Times New Roman"/>
                <a:cs typeface="Times New Roman"/>
              </a:rPr>
              <a:t> a </a:t>
            </a:r>
            <a:r>
              <a:rPr lang="en-US" sz="1800" dirty="0" err="1">
                <a:latin typeface="Times New Roman"/>
                <a:cs typeface="Times New Roman"/>
              </a:rPr>
              <a:t>acestei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familii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este</a:t>
            </a:r>
            <a:r>
              <a:rPr lang="en-US" sz="1800" dirty="0">
                <a:latin typeface="Times New Roman"/>
                <a:cs typeface="Times New Roman"/>
              </a:rPr>
              <a:t> seria 68HC08 </a:t>
            </a:r>
            <a:r>
              <a:rPr lang="en-US" sz="1800" dirty="0" err="1">
                <a:latin typeface="Times New Roman"/>
                <a:cs typeface="Times New Roman"/>
              </a:rPr>
              <a:t>bazată</a:t>
            </a:r>
            <a:r>
              <a:rPr lang="en-US" sz="1800" dirty="0">
                <a:latin typeface="Times New Roman"/>
                <a:cs typeface="Times New Roman"/>
              </a:rPr>
              <a:t> pe o </a:t>
            </a:r>
            <a:r>
              <a:rPr lang="en-US" sz="1800" dirty="0" err="1">
                <a:latin typeface="Times New Roman"/>
                <a:cs typeface="Times New Roman"/>
              </a:rPr>
              <a:t>nouă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unitate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centrală</a:t>
            </a:r>
            <a:r>
              <a:rPr lang="en-US" sz="1800" dirty="0">
                <a:latin typeface="Times New Roman"/>
                <a:cs typeface="Times New Roman"/>
              </a:rPr>
              <a:t> de 8 </a:t>
            </a:r>
            <a:r>
              <a:rPr lang="en-US" sz="1800" dirty="0" err="1">
                <a:latin typeface="Times New Roman"/>
                <a:cs typeface="Times New Roman"/>
              </a:rPr>
              <a:t>biți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numită</a:t>
            </a:r>
            <a:r>
              <a:rPr lang="en-US" sz="1800" dirty="0">
                <a:latin typeface="Times New Roman"/>
                <a:cs typeface="Times New Roman"/>
              </a:rPr>
              <a:t> CPU08, cu </a:t>
            </a:r>
            <a:r>
              <a:rPr lang="en-US" sz="1800" dirty="0" err="1">
                <a:latin typeface="Times New Roman"/>
                <a:cs typeface="Times New Roman"/>
              </a:rPr>
              <a:t>cea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mai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recentă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dezvoltare</a:t>
            </a:r>
            <a:r>
              <a:rPr lang="en-US" sz="1800" dirty="0">
                <a:latin typeface="Times New Roman"/>
                <a:cs typeface="Times New Roman"/>
              </a:rPr>
              <a:t> sub forma </a:t>
            </a:r>
            <a:r>
              <a:rPr lang="en-US" sz="1800" dirty="0" err="1">
                <a:latin typeface="Times New Roman"/>
                <a:cs typeface="Times New Roman"/>
              </a:rPr>
              <a:t>seriei</a:t>
            </a:r>
            <a:r>
              <a:rPr lang="en-US" sz="1800" dirty="0">
                <a:latin typeface="Times New Roman"/>
                <a:cs typeface="Times New Roman"/>
              </a:rPr>
              <a:t> 68HCS08 </a:t>
            </a:r>
            <a:r>
              <a:rPr lang="en-US" sz="1800" dirty="0" err="1">
                <a:latin typeface="Times New Roman"/>
                <a:cs typeface="Times New Roman"/>
              </a:rPr>
              <a:t>destinată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în</a:t>
            </a:r>
            <a:r>
              <a:rPr lang="en-US" sz="1800" dirty="0">
                <a:latin typeface="Times New Roman"/>
                <a:cs typeface="Times New Roman"/>
              </a:rPr>
              <a:t> mod special </a:t>
            </a:r>
            <a:r>
              <a:rPr lang="en-US" sz="1800" dirty="0" err="1">
                <a:latin typeface="Times New Roman"/>
                <a:cs typeface="Times New Roman"/>
              </a:rPr>
              <a:t>unor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aplicații</a:t>
            </a:r>
            <a:r>
              <a:rPr lang="en-US" sz="1800" dirty="0">
                <a:latin typeface="Times New Roman"/>
                <a:cs typeface="Times New Roman"/>
              </a:rPr>
              <a:t> din </a:t>
            </a:r>
            <a:r>
              <a:rPr lang="en-US" sz="1800" dirty="0" err="1">
                <a:latin typeface="Times New Roman"/>
                <a:cs typeface="Times New Roman"/>
              </a:rPr>
              <a:t>industria</a:t>
            </a:r>
            <a:r>
              <a:rPr lang="en-US" sz="1800" dirty="0">
                <a:latin typeface="Times New Roman"/>
                <a:cs typeface="Times New Roman"/>
              </a:rPr>
              <a:t> </a:t>
            </a:r>
            <a:r>
              <a:rPr lang="en-US" sz="1800" dirty="0" err="1">
                <a:latin typeface="Times New Roman"/>
                <a:cs typeface="Times New Roman"/>
              </a:rPr>
              <a:t>automobilului</a:t>
            </a:r>
            <a:r>
              <a:rPr lang="en-US" sz="1800" dirty="0">
                <a:latin typeface="Times New Roman"/>
                <a:cs typeface="Times New Roman"/>
              </a:rPr>
              <a:t>.</a:t>
            </a:r>
            <a:endParaRPr lang="en-US" sz="1800"/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9E3F3-AB42-B381-727B-6D9115398AD2}"/>
              </a:ext>
            </a:extLst>
          </p:cNvPr>
          <p:cNvSpPr txBox="1"/>
          <p:nvPr/>
        </p:nvSpPr>
        <p:spPr>
          <a:xfrm>
            <a:off x="431601" y="1711525"/>
            <a:ext cx="606921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 dirty="0">
                <a:latin typeface="Times New Roman"/>
                <a:cs typeface="Times New Roman"/>
              </a:rPr>
              <a:t>V.</a:t>
            </a:r>
            <a:r>
              <a:rPr lang="en-US" sz="2800" i="1" dirty="0">
                <a:latin typeface="Times New Roman"/>
                <a:ea typeface="+mn-lt"/>
                <a:cs typeface="Times New Roman"/>
              </a:rPr>
              <a:t> </a:t>
            </a:r>
            <a:r>
              <a:rPr lang="en-US" sz="2800" i="1" u="sng" dirty="0">
                <a:latin typeface="Times New Roman"/>
                <a:ea typeface="+mn-lt"/>
                <a:cs typeface="Times New Roman"/>
              </a:rPr>
              <a:t>68HC05 (Freescale)</a:t>
            </a:r>
            <a:endParaRPr lang="en-US" sz="2400" i="1" u="sng" dirty="0">
              <a:latin typeface="Times New Roman"/>
              <a:cs typeface="Times New Roman"/>
            </a:endParaRPr>
          </a:p>
        </p:txBody>
      </p:sp>
      <p:pic>
        <p:nvPicPr>
          <p:cNvPr id="8" name="Picture 7" descr="A black computer chip with white text&#10;&#10;Description automatically generated">
            <a:extLst>
              <a:ext uri="{FF2B5EF4-FFF2-40B4-BE49-F238E27FC236}">
                <a16:creationId xmlns:a16="http://schemas.microsoft.com/office/drawing/2014/main" id="{697BD78C-9A48-7909-20F0-C4E4D6D4C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3375" y="1969294"/>
            <a:ext cx="3786187" cy="334803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9ECB6428-C260-2EA6-AA96-F07185B93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0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310" y="439983"/>
            <a:ext cx="7988882" cy="8404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14. TABELE CU CARACTERISTICI ALE MICROCONTROLERELOR</a:t>
            </a:r>
            <a:endParaRPr lang="en-US" sz="3600" dirty="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CEDFFBB-4621-BB12-6FE4-9E90A954F9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26218" y="1797843"/>
          <a:ext cx="11790059" cy="327298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622226">
                  <a:extLst>
                    <a:ext uri="{9D8B030D-6E8A-4147-A177-3AD203B41FA5}">
                      <a16:colId xmlns:a16="http://schemas.microsoft.com/office/drawing/2014/main" val="2562721887"/>
                    </a:ext>
                  </a:extLst>
                </a:gridCol>
                <a:gridCol w="1120829">
                  <a:extLst>
                    <a:ext uri="{9D8B030D-6E8A-4147-A177-3AD203B41FA5}">
                      <a16:colId xmlns:a16="http://schemas.microsoft.com/office/drawing/2014/main" val="3470996552"/>
                    </a:ext>
                  </a:extLst>
                </a:gridCol>
                <a:gridCol w="1863310">
                  <a:extLst>
                    <a:ext uri="{9D8B030D-6E8A-4147-A177-3AD203B41FA5}">
                      <a16:colId xmlns:a16="http://schemas.microsoft.com/office/drawing/2014/main" val="312208056"/>
                    </a:ext>
                  </a:extLst>
                </a:gridCol>
                <a:gridCol w="1174122">
                  <a:extLst>
                    <a:ext uri="{9D8B030D-6E8A-4147-A177-3AD203B41FA5}">
                      <a16:colId xmlns:a16="http://schemas.microsoft.com/office/drawing/2014/main" val="3988142331"/>
                    </a:ext>
                  </a:extLst>
                </a:gridCol>
                <a:gridCol w="1218488">
                  <a:extLst>
                    <a:ext uri="{9D8B030D-6E8A-4147-A177-3AD203B41FA5}">
                      <a16:colId xmlns:a16="http://schemas.microsoft.com/office/drawing/2014/main" val="3538324765"/>
                    </a:ext>
                  </a:extLst>
                </a:gridCol>
                <a:gridCol w="961231">
                  <a:extLst>
                    <a:ext uri="{9D8B030D-6E8A-4147-A177-3AD203B41FA5}">
                      <a16:colId xmlns:a16="http://schemas.microsoft.com/office/drawing/2014/main" val="1270422825"/>
                    </a:ext>
                  </a:extLst>
                </a:gridCol>
                <a:gridCol w="1244993">
                  <a:extLst>
                    <a:ext uri="{9D8B030D-6E8A-4147-A177-3AD203B41FA5}">
                      <a16:colId xmlns:a16="http://schemas.microsoft.com/office/drawing/2014/main" val="154169869"/>
                    </a:ext>
                  </a:extLst>
                </a:gridCol>
                <a:gridCol w="1292430">
                  <a:extLst>
                    <a:ext uri="{9D8B030D-6E8A-4147-A177-3AD203B41FA5}">
                      <a16:colId xmlns:a16="http://schemas.microsoft.com/office/drawing/2014/main" val="4054124240"/>
                    </a:ext>
                  </a:extLst>
                </a:gridCol>
                <a:gridCol w="1292430">
                  <a:extLst>
                    <a:ext uri="{9D8B030D-6E8A-4147-A177-3AD203B41FA5}">
                      <a16:colId xmlns:a16="http://schemas.microsoft.com/office/drawing/2014/main" val="908627626"/>
                    </a:ext>
                  </a:extLst>
                </a:gridCol>
              </a:tblGrid>
              <a:tr h="6548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Micro-</a:t>
                      </a:r>
                      <a:r>
                        <a:rPr lang="en-US" err="1">
                          <a:latin typeface="Times New Roman"/>
                        </a:rPr>
                        <a:t>controler</a:t>
                      </a:r>
                      <a:endParaRPr lang="en-US" dirty="0" err="1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Memorie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Flash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Times New Roman"/>
                        </a:rPr>
                        <a:t>Frecventa</a:t>
                      </a:r>
                      <a:endParaRPr lang="en-US" dirty="0" err="1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de </a:t>
                      </a:r>
                      <a:r>
                        <a:rPr lang="en-US" err="1">
                          <a:latin typeface="Times New Roman"/>
                        </a:rPr>
                        <a:t>ceas</a:t>
                      </a:r>
                      <a:r>
                        <a:rPr lang="en-US" dirty="0">
                          <a:latin typeface="Times New Roman"/>
                        </a:rPr>
                        <a:t> [MHz]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Times New Roman"/>
                        </a:rPr>
                        <a:t>Interfata</a:t>
                      </a:r>
                      <a:endParaRPr lang="en-US" dirty="0" err="1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Nr. I/O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/>
                        </a:rPr>
                        <a:t>Timere</a:t>
                      </a:r>
                      <a:endParaRPr lang="en-US" err="1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Temp.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[°C]</a:t>
                      </a:r>
                      <a:endParaRPr lang="en-US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Times New Roman"/>
                        </a:rPr>
                        <a:t>Alimen</a:t>
                      </a:r>
                      <a:r>
                        <a:rPr lang="en-US" dirty="0">
                          <a:latin typeface="Times New Roman"/>
                        </a:rPr>
                        <a:t>. 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[V]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Pret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[USD]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619037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AT89S52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8k x 8bit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24 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UART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32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-55...125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4-5.5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1.50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163016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AT89C2051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2k x 8bit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24 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UART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-55...125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2.7-6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2.88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974829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AT89C4051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4k x 8bit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UART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-55...125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2.7-6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1.17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772627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AT80C51RD2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8k x 8bit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40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UART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32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-40...85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2.7-5.5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2.60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74456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AT89C51RC23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32k x 8bit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40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UART, SPI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32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-40...85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2.7-5.5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11.30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6763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BA0B933-EF77-7381-5510-C9C21B2C19DF}"/>
              </a:ext>
            </a:extLst>
          </p:cNvPr>
          <p:cNvSpPr txBox="1"/>
          <p:nvPr/>
        </p:nvSpPr>
        <p:spPr>
          <a:xfrm>
            <a:off x="2019299" y="5059136"/>
            <a:ext cx="110054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i="1" dirty="0">
                <a:latin typeface="Times New Roman"/>
                <a:cs typeface="Times New Roman"/>
              </a:rPr>
              <a:t>TABEL CU CARACTERISTICI A 5 MICROCONTROLERE DIN FAMILIA 8051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2848103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5253" y="4837811"/>
            <a:ext cx="9501997" cy="3832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000" i="1" dirty="0">
                <a:latin typeface="Times New Roman"/>
                <a:cs typeface="Times New Roman"/>
              </a:rPr>
              <a:t>TABEL CU CARACTERISTICI A 5 MICROCONTROLERE </a:t>
            </a:r>
            <a:endParaRPr lang="en-US" sz="2000" i="1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CEDFFBB-4621-BB12-6FE4-9E90A954F9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85812" y="1714499"/>
          <a:ext cx="10615936" cy="312741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443632">
                  <a:extLst>
                    <a:ext uri="{9D8B030D-6E8A-4147-A177-3AD203B41FA5}">
                      <a16:colId xmlns:a16="http://schemas.microsoft.com/office/drawing/2014/main" val="2562721887"/>
                    </a:ext>
                  </a:extLst>
                </a:gridCol>
                <a:gridCol w="1299422">
                  <a:extLst>
                    <a:ext uri="{9D8B030D-6E8A-4147-A177-3AD203B41FA5}">
                      <a16:colId xmlns:a16="http://schemas.microsoft.com/office/drawing/2014/main" val="3470996552"/>
                    </a:ext>
                  </a:extLst>
                </a:gridCol>
                <a:gridCol w="1863310">
                  <a:extLst>
                    <a:ext uri="{9D8B030D-6E8A-4147-A177-3AD203B41FA5}">
                      <a16:colId xmlns:a16="http://schemas.microsoft.com/office/drawing/2014/main" val="312208056"/>
                    </a:ext>
                  </a:extLst>
                </a:gridCol>
                <a:gridCol w="1218488">
                  <a:extLst>
                    <a:ext uri="{9D8B030D-6E8A-4147-A177-3AD203B41FA5}">
                      <a16:colId xmlns:a16="http://schemas.microsoft.com/office/drawing/2014/main" val="3538324765"/>
                    </a:ext>
                  </a:extLst>
                </a:gridCol>
                <a:gridCol w="961231">
                  <a:extLst>
                    <a:ext uri="{9D8B030D-6E8A-4147-A177-3AD203B41FA5}">
                      <a16:colId xmlns:a16="http://schemas.microsoft.com/office/drawing/2014/main" val="1270422825"/>
                    </a:ext>
                  </a:extLst>
                </a:gridCol>
                <a:gridCol w="1244993">
                  <a:extLst>
                    <a:ext uri="{9D8B030D-6E8A-4147-A177-3AD203B41FA5}">
                      <a16:colId xmlns:a16="http://schemas.microsoft.com/office/drawing/2014/main" val="154169869"/>
                    </a:ext>
                  </a:extLst>
                </a:gridCol>
                <a:gridCol w="1292430">
                  <a:extLst>
                    <a:ext uri="{9D8B030D-6E8A-4147-A177-3AD203B41FA5}">
                      <a16:colId xmlns:a16="http://schemas.microsoft.com/office/drawing/2014/main" val="4054124240"/>
                    </a:ext>
                  </a:extLst>
                </a:gridCol>
                <a:gridCol w="1292430">
                  <a:extLst>
                    <a:ext uri="{9D8B030D-6E8A-4147-A177-3AD203B41FA5}">
                      <a16:colId xmlns:a16="http://schemas.microsoft.com/office/drawing/2014/main" val="908627626"/>
                    </a:ext>
                  </a:extLst>
                </a:gridCol>
              </a:tblGrid>
              <a:tr h="65484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Micro-</a:t>
                      </a:r>
                      <a:r>
                        <a:rPr lang="en-US" err="1">
                          <a:latin typeface="Times New Roman"/>
                        </a:rPr>
                        <a:t>controler</a:t>
                      </a:r>
                      <a:endParaRPr lang="en-US" dirty="0" err="1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Memorie</a:t>
                      </a: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Times New Roman"/>
                        </a:rPr>
                        <a:t>Frecventa</a:t>
                      </a:r>
                      <a:endParaRPr lang="en-US" dirty="0" err="1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de </a:t>
                      </a:r>
                      <a:r>
                        <a:rPr lang="en-US" err="1">
                          <a:latin typeface="Times New Roman"/>
                        </a:rPr>
                        <a:t>ceas</a:t>
                      </a:r>
                      <a:r>
                        <a:rPr lang="en-US" dirty="0">
                          <a:latin typeface="Times New Roman"/>
                        </a:rPr>
                        <a:t> [MHz]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Nr. I/O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Times New Roman"/>
                        </a:rPr>
                        <a:t>Timere</a:t>
                      </a:r>
                      <a:endParaRPr lang="en-US" err="1">
                        <a:latin typeface="Times New Roman"/>
                      </a:endParaRPr>
                    </a:p>
                    <a:p>
                      <a:pPr lvl="0" algn="ctr">
                        <a:buNone/>
                      </a:pPr>
                      <a:endParaRPr lang="en-US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Temp.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1800" b="1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</a:rPr>
                        <a:t>[°C]</a:t>
                      </a:r>
                      <a:endParaRPr lang="en-US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Times New Roman"/>
                        </a:rPr>
                        <a:t>Alimen</a:t>
                      </a:r>
                      <a:r>
                        <a:rPr lang="en-US" dirty="0">
                          <a:latin typeface="Times New Roman"/>
                        </a:rPr>
                        <a:t>. 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[V]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Pret</a:t>
                      </a:r>
                    </a:p>
                    <a:p>
                      <a:pPr lvl="0" algn="ctr">
                        <a:buNone/>
                      </a:pPr>
                      <a:r>
                        <a:rPr lang="en-US" dirty="0">
                          <a:latin typeface="Times New Roman"/>
                        </a:rPr>
                        <a:t>[USD]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A36F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6619037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8048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ROM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-40...85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2.5-5.0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7.95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1163016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68HC11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RAM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2/4/8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-40...85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4.5-5.5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4.99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974829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80C186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ROM/RAM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8/10/12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min. 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0...70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4.5-5.5</a:t>
                      </a:r>
                      <a:endParaRPr lang="en-US" dirty="0">
                        <a:latin typeface="Times New Roman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9.98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772627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8051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ROM/RAM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12/24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32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-40...85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3-5.5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1.80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074456"/>
                  </a:ext>
                </a:extLst>
              </a:tr>
              <a:tr h="49451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68HC05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ROM/RAM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1/2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8-28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-40...85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2.7-5.5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/>
                        </a:rPr>
                        <a:t>10.36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67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2542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004" y="4554"/>
            <a:ext cx="6225397" cy="840413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Times New Roman"/>
                <a:cs typeface="Times New Roman"/>
              </a:rPr>
              <a:t>15. MICROCONTROLERUL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24" y="1710786"/>
            <a:ext cx="6688167" cy="427415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600" err="1">
                <a:latin typeface="Times New Roman"/>
                <a:ea typeface="+mn-lt"/>
                <a:cs typeface="+mn-lt"/>
              </a:rPr>
              <a:t>Microcontrolerul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ales de mine </a:t>
            </a:r>
            <a:r>
              <a:rPr lang="en-US" sz="16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600" dirty="0">
                <a:latin typeface="Times New Roman"/>
                <a:ea typeface="+mn-lt"/>
                <a:cs typeface="+mn-lt"/>
              </a:rPr>
              <a:t> 8051. L-am ales </a:t>
            </a:r>
            <a:r>
              <a:rPr lang="en-US" sz="1600" err="1">
                <a:latin typeface="Times New Roman"/>
                <a:ea typeface="+mn-lt"/>
                <a:cs typeface="+mn-lt"/>
              </a:rPr>
              <a:t>deoarece</a:t>
            </a:r>
            <a:r>
              <a:rPr lang="en-US" sz="16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poate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adresa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64KBytes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memorie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date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externă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adresabilă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doar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indirect. Are 128 (256)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octeți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RAM local, plus un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număr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registre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speciale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lucrul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cu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periferia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locală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. Are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facilități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prelucrare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la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nivel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bit (un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procesor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boolean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adresare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pe bit). Intel a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dezvoltat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si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un “super 8051” </a:t>
            </a:r>
            <a:r>
              <a:rPr lang="en-US" sz="1600" err="1">
                <a:latin typeface="Times New Roman"/>
                <a:ea typeface="+mn-lt"/>
                <a:cs typeface="Times New Roman"/>
              </a:rPr>
              <a:t>numit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generic 80151. </a:t>
            </a:r>
            <a:endParaRPr lang="en-US"/>
          </a:p>
          <a:p>
            <a:pPr algn="just"/>
            <a:r>
              <a:rPr lang="en-US" sz="1600" dirty="0">
                <a:latin typeface="Times New Roman"/>
                <a:ea typeface="+mn-lt"/>
                <a:cs typeface="Times New Roman"/>
              </a:rPr>
              <a:t>La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mometul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actual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există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zeci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variante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produse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diverși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fabricanți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(Philips, Infineon, Atmel, Dallas, Temic, etc.) precum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cantități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impresionante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 de soft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comercial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sau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din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categoria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freeware/shareware.</a:t>
            </a:r>
            <a:endParaRPr lang="en-US"/>
          </a:p>
          <a:p>
            <a:pPr algn="just"/>
            <a:r>
              <a:rPr lang="en-US" sz="1600" dirty="0">
                <a:latin typeface="Times New Roman"/>
                <a:cs typeface="Times New Roman"/>
              </a:rPr>
              <a:t>8051 </a:t>
            </a:r>
            <a:r>
              <a:rPr lang="en-US" sz="1600" err="1">
                <a:latin typeface="Times New Roman"/>
                <a:cs typeface="Times New Roman"/>
              </a:rPr>
              <a:t>dispune</a:t>
            </a:r>
            <a:r>
              <a:rPr lang="en-US" sz="1600" dirty="0">
                <a:latin typeface="Times New Roman"/>
                <a:cs typeface="Times New Roman"/>
              </a:rPr>
              <a:t> de un </a:t>
            </a:r>
            <a:r>
              <a:rPr lang="en-US" sz="1600" err="1">
                <a:latin typeface="Times New Roman"/>
                <a:cs typeface="Times New Roman"/>
              </a:rPr>
              <a:t>procesor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boolean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prin</a:t>
            </a:r>
            <a:r>
              <a:rPr lang="en-US" sz="1600" dirty="0">
                <a:latin typeface="Times New Roman"/>
                <a:cs typeface="Times New Roman"/>
              </a:rPr>
              <a:t> care se pot </a:t>
            </a:r>
            <a:r>
              <a:rPr lang="en-US" sz="1600" err="1">
                <a:latin typeface="Times New Roman"/>
                <a:cs typeface="Times New Roman"/>
              </a:rPr>
              <a:t>executa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operaţii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complexe</a:t>
            </a:r>
            <a:r>
              <a:rPr lang="en-US" sz="1600" dirty="0">
                <a:latin typeface="Times New Roman"/>
                <a:cs typeface="Times New Roman"/>
              </a:rPr>
              <a:t> la </a:t>
            </a:r>
            <a:r>
              <a:rPr lang="en-US" sz="1600" err="1">
                <a:latin typeface="Times New Roman"/>
                <a:cs typeface="Times New Roman"/>
              </a:rPr>
              <a:t>nivel</a:t>
            </a:r>
            <a:r>
              <a:rPr lang="en-US" sz="1600" dirty="0">
                <a:latin typeface="Times New Roman"/>
                <a:cs typeface="Times New Roman"/>
              </a:rPr>
              <a:t> de bit, </a:t>
            </a:r>
            <a:r>
              <a:rPr lang="en-US" sz="1600" err="1">
                <a:latin typeface="Times New Roman"/>
                <a:cs typeface="Times New Roman"/>
              </a:rPr>
              <a:t>iar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în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funcţie</a:t>
            </a:r>
            <a:r>
              <a:rPr lang="en-US" sz="1600" dirty="0">
                <a:latin typeface="Times New Roman"/>
                <a:cs typeface="Times New Roman"/>
              </a:rPr>
              <a:t> de </a:t>
            </a:r>
            <a:r>
              <a:rPr lang="en-US" sz="1600" err="1">
                <a:latin typeface="Times New Roman"/>
                <a:cs typeface="Times New Roman"/>
              </a:rPr>
              <a:t>rezultate</a:t>
            </a:r>
            <a:r>
              <a:rPr lang="en-US" sz="1600" dirty="0">
                <a:latin typeface="Times New Roman"/>
                <a:cs typeface="Times New Roman"/>
              </a:rPr>
              <a:t> se pot face </a:t>
            </a:r>
            <a:r>
              <a:rPr lang="en-US" sz="1600" err="1">
                <a:latin typeface="Times New Roman"/>
                <a:cs typeface="Times New Roman"/>
              </a:rPr>
              <a:t>salturi</a:t>
            </a:r>
            <a:r>
              <a:rPr lang="en-US" sz="1600" dirty="0">
                <a:latin typeface="Times New Roman"/>
                <a:cs typeface="Times New Roman"/>
              </a:rPr>
              <a:t>. </a:t>
            </a:r>
            <a:r>
              <a:rPr lang="en-US" sz="1600" err="1">
                <a:latin typeface="Times New Roman"/>
                <a:cs typeface="Times New Roman"/>
              </a:rPr>
              <a:t>Pentru</a:t>
            </a:r>
            <a:r>
              <a:rPr lang="en-US" sz="1600" dirty="0">
                <a:latin typeface="Times New Roman"/>
                <a:cs typeface="Times New Roman"/>
              </a:rPr>
              <a:t> 8051 </a:t>
            </a:r>
            <a:r>
              <a:rPr lang="en-US" sz="1600" err="1">
                <a:latin typeface="Times New Roman"/>
                <a:cs typeface="Times New Roman"/>
              </a:rPr>
              <a:t>există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foarte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mult</a:t>
            </a:r>
            <a:r>
              <a:rPr lang="en-US" sz="1600" dirty="0">
                <a:latin typeface="Times New Roman"/>
                <a:cs typeface="Times New Roman"/>
              </a:rPr>
              <a:t> software, </a:t>
            </a:r>
            <a:r>
              <a:rPr lang="en-US" sz="1600" err="1">
                <a:latin typeface="Times New Roman"/>
                <a:cs typeface="Times New Roman"/>
              </a:rPr>
              <a:t>atât</a:t>
            </a:r>
            <a:r>
              <a:rPr lang="en-US" sz="1600" dirty="0">
                <a:latin typeface="Times New Roman"/>
                <a:cs typeface="Times New Roman"/>
              </a:rPr>
              <a:t> contra cost </a:t>
            </a:r>
            <a:r>
              <a:rPr lang="en-US" sz="1600" err="1">
                <a:latin typeface="Times New Roman"/>
                <a:cs typeface="Times New Roman"/>
              </a:rPr>
              <a:t>cât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şi</a:t>
            </a:r>
            <a:r>
              <a:rPr lang="en-US" sz="1600" dirty="0">
                <a:latin typeface="Times New Roman"/>
                <a:cs typeface="Times New Roman"/>
              </a:rPr>
              <a:t> </a:t>
            </a:r>
            <a:r>
              <a:rPr lang="en-US" sz="1600" err="1">
                <a:latin typeface="Times New Roman"/>
                <a:cs typeface="Times New Roman"/>
              </a:rPr>
              <a:t>gratuit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6" name="Picture 5" descr="A diagram of a circuit board&#10;&#10;Description automatically generated">
            <a:extLst>
              <a:ext uri="{FF2B5EF4-FFF2-40B4-BE49-F238E27FC236}">
                <a16:creationId xmlns:a16="http://schemas.microsoft.com/office/drawing/2014/main" id="{5A3FDA31-B364-0887-8D4E-EA14FFCB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09699"/>
            <a:ext cx="2943226" cy="47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45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5733-7F56-F59B-1804-09DA65C6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51" y="1153419"/>
            <a:ext cx="1103464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33333"/>
                </a:solidFill>
                <a:latin typeface="Times New Roman"/>
              </a:rPr>
              <a:t>2. SCHEMA BLOC A TERMOSTATULUI DE CAMERA</a:t>
            </a:r>
            <a:r>
              <a:rPr lang="en-US" sz="2400" dirty="0">
                <a:solidFill>
                  <a:srgbClr val="333333"/>
                </a:solidFill>
                <a:latin typeface="Times New Roman"/>
              </a:rPr>
              <a:t> </a:t>
            </a:r>
            <a:r>
              <a:rPr lang="en-US" sz="24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</a:rPr>
              <a:t> </a:t>
            </a:r>
            <a:endParaRPr lang="en-US" sz="2400" dirty="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C1DF17E5-1455-138B-7886-40BBCE3E4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3B2F8EC-72BF-B5A3-3E62-04D10EF4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9" name="Content Placeholder 8" descr="A diagram of a computer&#10;&#10;Description automatically generated">
            <a:extLst>
              <a:ext uri="{FF2B5EF4-FFF2-40B4-BE49-F238E27FC236}">
                <a16:creationId xmlns:a16="http://schemas.microsoft.com/office/drawing/2014/main" id="{0F66F019-79A6-255C-E003-14AB626D9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7854" b="8510"/>
          <a:stretch/>
        </p:blipFill>
        <p:spPr>
          <a:xfrm>
            <a:off x="1949173" y="2481880"/>
            <a:ext cx="8382008" cy="3242345"/>
          </a:xfrm>
        </p:spPr>
      </p:pic>
    </p:spTree>
    <p:extLst>
      <p:ext uri="{BB962C8B-B14F-4D97-AF65-F5344CB8AC3E}">
        <p14:creationId xmlns:p14="http://schemas.microsoft.com/office/powerpoint/2010/main" val="101818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218" y="1291685"/>
            <a:ext cx="7616854" cy="545287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1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8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(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1) -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Pinii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1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8 sunt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asignați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Portului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1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operațiuni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simple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intrare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/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ieșire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(I/O). </a:t>
            </a:r>
            <a:endParaRPr lang="en-US" sz="1400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9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(RST) -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resetare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Este un pin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intrare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activ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nivel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înalt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Prin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urmare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dacă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RST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nivel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înalt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cel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puțin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2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cicluri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 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mașină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microcontrolerul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va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fi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resetat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adică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va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închide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va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termina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toate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activitățile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 algn="just"/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10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17 </a:t>
            </a:r>
            <a:r>
              <a:rPr lang="en-US" sz="1400" dirty="0">
                <a:latin typeface="Times New Roman"/>
                <a:ea typeface="+mn-lt"/>
                <a:cs typeface="+mn-lt"/>
              </a:rPr>
              <a:t>(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3) -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10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17 sunt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ai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portului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3, care sunt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asemenea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denumiți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P3.0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P3.7.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Acești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sunt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similari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cu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cei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ai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portului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1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pot fi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utilizați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ca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intrare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sau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ieșire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universali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Acești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sunt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bidirecționali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  au 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unele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funcții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suplimentare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care sunt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următoarele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:</a:t>
            </a:r>
            <a:endParaRPr lang="en-US" sz="14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P3.0 (RXD)</a:t>
            </a:r>
            <a:r>
              <a:rPr lang="en-US" sz="1400" dirty="0">
                <a:latin typeface="Times New Roman"/>
                <a:ea typeface="+mn-lt"/>
                <a:cs typeface="+mn-lt"/>
              </a:rPr>
              <a:t>: Al 10-lea pin </a:t>
            </a:r>
            <a:r>
              <a:rPr lang="en-US" sz="14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RXD (</a:t>
            </a:r>
            <a:r>
              <a:rPr lang="en-US" sz="140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err="1">
                <a:latin typeface="Times New Roman"/>
                <a:ea typeface="+mn-lt"/>
                <a:cs typeface="+mn-lt"/>
              </a:rPr>
              <a:t>recepție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serială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date) care </a:t>
            </a:r>
            <a:r>
              <a:rPr lang="en-US" sz="14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intrare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serială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Prin </a:t>
            </a:r>
            <a:r>
              <a:rPr lang="en-US" sz="1400" err="1">
                <a:latin typeface="Times New Roman"/>
                <a:ea typeface="+mn-lt"/>
                <a:cs typeface="+mn-lt"/>
              </a:rPr>
              <a:t>acest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semnal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err="1">
                <a:latin typeface="Times New Roman"/>
                <a:ea typeface="+mn-lt"/>
                <a:cs typeface="+mn-lt"/>
              </a:rPr>
              <a:t>intrare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400" err="1">
                <a:latin typeface="Times New Roman"/>
                <a:ea typeface="+mn-lt"/>
                <a:cs typeface="+mn-lt"/>
              </a:rPr>
              <a:t>microcontrolorul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primește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date </a:t>
            </a:r>
            <a:r>
              <a:rPr lang="en-US" sz="14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comunicare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serială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P3.1 (TXD)</a:t>
            </a:r>
            <a:r>
              <a:rPr lang="en-US" sz="1400" dirty="0">
                <a:latin typeface="Times New Roman"/>
                <a:ea typeface="+mn-lt"/>
                <a:cs typeface="+mn-lt"/>
              </a:rPr>
              <a:t>: Al 11-lea pin </a:t>
            </a:r>
            <a:r>
              <a:rPr lang="en-US" sz="14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TXD (</a:t>
            </a:r>
            <a:r>
              <a:rPr lang="en-US" sz="140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err="1">
                <a:latin typeface="Times New Roman"/>
                <a:ea typeface="+mn-lt"/>
                <a:cs typeface="+mn-lt"/>
              </a:rPr>
              <a:t>transmitere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serială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date) care </a:t>
            </a:r>
            <a:r>
              <a:rPr lang="en-US" sz="14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err="1">
                <a:latin typeface="Times New Roman"/>
                <a:ea typeface="+mn-lt"/>
                <a:cs typeface="+mn-lt"/>
              </a:rPr>
              <a:t>ieșire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serială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Prin </a:t>
            </a:r>
            <a:r>
              <a:rPr lang="en-US" sz="1400" err="1">
                <a:latin typeface="Times New Roman"/>
                <a:ea typeface="+mn-lt"/>
                <a:cs typeface="+mn-lt"/>
              </a:rPr>
              <a:t>acest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semnal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err="1">
                <a:latin typeface="Times New Roman"/>
                <a:ea typeface="+mn-lt"/>
                <a:cs typeface="+mn-lt"/>
              </a:rPr>
              <a:t>ieșire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400" err="1">
                <a:latin typeface="Times New Roman"/>
                <a:ea typeface="+mn-lt"/>
                <a:cs typeface="+mn-lt"/>
              </a:rPr>
              <a:t>microcontrolorul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transmite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date </a:t>
            </a:r>
            <a:r>
              <a:rPr lang="en-US" sz="14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comunicare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serială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</a:t>
            </a:r>
            <a:endParaRPr lang="en-US" sz="14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P3.2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P3.3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(INT0, INT1)</a:t>
            </a:r>
            <a:r>
              <a:rPr lang="en-US" sz="1400" dirty="0">
                <a:latin typeface="Times New Roman"/>
                <a:ea typeface="+mn-lt"/>
                <a:cs typeface="+mn-lt"/>
              </a:rPr>
              <a:t>: Al 12-lea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al 13-lea pin sunt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Intreruperea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Hardware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Externă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0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,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  </a:t>
            </a:r>
            <a:r>
              <a:rPr lang="en-US" sz="1400" dirty="0" err="1">
                <a:latin typeface="Times New Roman"/>
                <a:ea typeface="+mn-lt"/>
                <a:cs typeface="Times New Roman"/>
              </a:rPr>
              <a:t>respectiv</a:t>
            </a:r>
            <a:r>
              <a:rPr lang="en-US" sz="1400" dirty="0">
                <a:latin typeface="Times New Roman"/>
                <a:ea typeface="+mn-lt"/>
                <a:cs typeface="Times New Roman"/>
              </a:rPr>
              <a:t>,</a:t>
            </a:r>
            <a:r>
              <a:rPr lang="en-US" sz="1400" dirty="0">
                <a:latin typeface="Times New Roman"/>
                <a:ea typeface="+mn-lt"/>
                <a:cs typeface="+mn-lt"/>
              </a:rPr>
              <a:t> 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Intreruperea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1. </a:t>
            </a:r>
            <a:endParaRPr lang="en-US" sz="14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P3.4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P3.5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(T0 </a:t>
            </a:r>
            <a:r>
              <a:rPr lang="en-US" sz="1400" err="1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 T1)</a:t>
            </a:r>
            <a:r>
              <a:rPr lang="en-US" sz="1400" dirty="0">
                <a:latin typeface="Times New Roman"/>
                <a:ea typeface="+mn-lt"/>
                <a:cs typeface="+mn-lt"/>
              </a:rPr>
              <a:t>: Al 14-lea </a:t>
            </a:r>
            <a:r>
              <a:rPr lang="en-US" sz="140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al 15-lea pin sunt </a:t>
            </a:r>
            <a:r>
              <a:rPr lang="en-US" sz="14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Timerul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0 </a:t>
            </a:r>
            <a:r>
              <a:rPr lang="en-US" sz="140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Timerul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1 </a:t>
            </a:r>
            <a:r>
              <a:rPr lang="en-US" sz="1400" err="1">
                <a:latin typeface="Times New Roman"/>
                <a:ea typeface="+mn-lt"/>
                <a:cs typeface="+mn-lt"/>
              </a:rPr>
              <a:t>intrare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externă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400" err="1">
                <a:latin typeface="Times New Roman"/>
                <a:ea typeface="+mn-lt"/>
                <a:cs typeface="+mn-lt"/>
              </a:rPr>
              <a:t>Acestea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pot fi </a:t>
            </a:r>
            <a:r>
              <a:rPr lang="en-US" sz="1400" err="1">
                <a:latin typeface="Times New Roman"/>
                <a:ea typeface="+mn-lt"/>
                <a:cs typeface="+mn-lt"/>
              </a:rPr>
              <a:t>conectate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cu un timer/</a:t>
            </a:r>
            <a:r>
              <a:rPr lang="en-US" sz="1400" err="1">
                <a:latin typeface="Times New Roman"/>
                <a:ea typeface="+mn-lt"/>
                <a:cs typeface="+mn-lt"/>
              </a:rPr>
              <a:t>contor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pe 16 </a:t>
            </a:r>
            <a:r>
              <a:rPr lang="en-US" sz="1400" err="1">
                <a:latin typeface="Times New Roman"/>
                <a:ea typeface="+mn-lt"/>
                <a:cs typeface="+mn-lt"/>
              </a:rPr>
              <a:t>biți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</a:t>
            </a:r>
          </a:p>
          <a:p>
            <a:pPr marL="0" indent="0" algn="just">
              <a:buNone/>
            </a:pP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P3.6 (WR')</a:t>
            </a:r>
            <a:r>
              <a:rPr lang="en-US" sz="1400" dirty="0">
                <a:latin typeface="Times New Roman"/>
                <a:ea typeface="+mn-lt"/>
                <a:cs typeface="+mn-lt"/>
              </a:rPr>
              <a:t>: Al 16-lea pin </a:t>
            </a:r>
            <a:r>
              <a:rPr lang="en-US" sz="14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scrierea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err="1">
                <a:latin typeface="Times New Roman"/>
                <a:ea typeface="+mn-lt"/>
                <a:cs typeface="+mn-lt"/>
              </a:rPr>
              <a:t>memorie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externă</a:t>
            </a:r>
            <a:endParaRPr lang="en-US" sz="1400" err="1">
              <a:latin typeface="Aptos" panose="020B0004020202020204"/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US" sz="1400" dirty="0">
                <a:highlight>
                  <a:srgbClr val="FFFF00"/>
                </a:highlight>
                <a:latin typeface="Times New Roman"/>
                <a:ea typeface="+mn-lt"/>
                <a:cs typeface="+mn-lt"/>
              </a:rPr>
              <a:t>P3.7 (RD')</a:t>
            </a:r>
            <a:r>
              <a:rPr lang="en-US" sz="1400" dirty="0">
                <a:latin typeface="Times New Roman"/>
                <a:ea typeface="+mn-lt"/>
                <a:cs typeface="+mn-lt"/>
              </a:rPr>
              <a:t>: Al 17-lea pin </a:t>
            </a:r>
            <a:r>
              <a:rPr lang="en-US" sz="14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citirea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din </a:t>
            </a:r>
            <a:r>
              <a:rPr lang="en-US" sz="1400" err="1">
                <a:latin typeface="Times New Roman"/>
                <a:ea typeface="+mn-lt"/>
                <a:cs typeface="+mn-lt"/>
              </a:rPr>
              <a:t>memoria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externă</a:t>
            </a:r>
            <a:endParaRPr lang="en-US" sz="1400" err="1">
              <a:latin typeface="Times New Roman"/>
            </a:endParaRPr>
          </a:p>
          <a:p>
            <a:pPr algn="just"/>
            <a:endParaRPr lang="en-US" sz="1200" dirty="0">
              <a:ea typeface="+mn-lt"/>
              <a:cs typeface="+mn-lt"/>
            </a:endParaRPr>
          </a:p>
          <a:p>
            <a:pPr algn="just"/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6" name="Picture 5" descr="A diagram of a circuit board&#10;&#10;Description automatically generated">
            <a:extLst>
              <a:ext uri="{FF2B5EF4-FFF2-40B4-BE49-F238E27FC236}">
                <a16:creationId xmlns:a16="http://schemas.microsoft.com/office/drawing/2014/main" id="{5A3FDA31-B364-0887-8D4E-EA14FFCB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09699"/>
            <a:ext cx="2943226" cy="470535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2691BA6-70D7-F3C6-CBD1-838AD2E0A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12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43" y="1315498"/>
            <a:ext cx="7283479" cy="55481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algn="just"/>
            <a:r>
              <a:rPr lang="en-US" sz="1400" b="1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18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b="1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19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(XTAL2 </a:t>
            </a:r>
            <a:r>
              <a:rPr lang="en-US" sz="140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XTAL1) - </a:t>
            </a:r>
            <a:r>
              <a:rPr lang="en-US" sz="1400" err="1">
                <a:latin typeface="Times New Roman"/>
                <a:ea typeface="+mn-lt"/>
                <a:cs typeface="+mn-lt"/>
              </a:rPr>
              <a:t>Acești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pini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sunt </a:t>
            </a:r>
            <a:r>
              <a:rPr lang="en-US" sz="1400" err="1">
                <a:latin typeface="Times New Roman"/>
                <a:ea typeface="+mn-lt"/>
                <a:cs typeface="+mn-lt"/>
              </a:rPr>
              <a:t>conectați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un </a:t>
            </a:r>
            <a:r>
              <a:rPr lang="en-US" sz="1400" err="1">
                <a:latin typeface="Times New Roman"/>
                <a:ea typeface="+mn-lt"/>
                <a:cs typeface="+mn-lt"/>
              </a:rPr>
              <a:t>oscilator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extern, care </a:t>
            </a:r>
            <a:r>
              <a:rPr lang="en-US" sz="140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în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general un </a:t>
            </a:r>
            <a:r>
              <a:rPr lang="en-US" sz="1400" err="1">
                <a:latin typeface="Times New Roman"/>
                <a:ea typeface="+mn-lt"/>
                <a:cs typeface="+mn-lt"/>
              </a:rPr>
              <a:t>oscilator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cu </a:t>
            </a:r>
            <a:r>
              <a:rPr lang="en-US" sz="1400" err="1">
                <a:latin typeface="Times New Roman"/>
                <a:ea typeface="+mn-lt"/>
                <a:cs typeface="+mn-lt"/>
              </a:rPr>
              <a:t>cristal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err="1">
                <a:latin typeface="Times New Roman"/>
                <a:ea typeface="+mn-lt"/>
                <a:cs typeface="+mn-lt"/>
              </a:rPr>
              <a:t>cuarț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400" err="1">
                <a:latin typeface="Times New Roman"/>
                <a:ea typeface="+mn-lt"/>
                <a:cs typeface="+mn-lt"/>
              </a:rPr>
              <a:t>Aceștia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sunt </a:t>
            </a:r>
            <a:r>
              <a:rPr lang="en-US" sz="1400" err="1">
                <a:latin typeface="Times New Roman"/>
                <a:ea typeface="+mn-lt"/>
                <a:cs typeface="+mn-lt"/>
              </a:rPr>
              <a:t>folosiți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 </a:t>
            </a:r>
            <a:r>
              <a:rPr lang="en-US" sz="1400" err="1">
                <a:latin typeface="Times New Roman"/>
                <a:ea typeface="+mn-lt"/>
                <a:cs typeface="+mn-lt"/>
              </a:rPr>
              <a:t>furniza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o </a:t>
            </a:r>
            <a:r>
              <a:rPr lang="en-US" sz="1400" err="1">
                <a:latin typeface="Times New Roman"/>
                <a:ea typeface="+mn-lt"/>
                <a:cs typeface="+mn-lt"/>
              </a:rPr>
              <a:t>frecvență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err="1">
                <a:latin typeface="Times New Roman"/>
                <a:ea typeface="+mn-lt"/>
                <a:cs typeface="+mn-lt"/>
              </a:rPr>
              <a:t>ceas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err="1">
                <a:latin typeface="Times New Roman"/>
                <a:ea typeface="+mn-lt"/>
                <a:cs typeface="+mn-lt"/>
              </a:rPr>
              <a:t>externă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la 4MHz la 30MHz.</a:t>
            </a:r>
            <a:endParaRPr lang="en-US" sz="1400" dirty="0">
              <a:latin typeface="Times New Roman"/>
              <a:cs typeface="Times New Roman"/>
            </a:endParaRPr>
          </a:p>
          <a:p>
            <a:pPr algn="just"/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21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28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(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2) -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21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28 sunt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ai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portului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2,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asemenea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denumiți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P2.0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P2.7. </a:t>
            </a:r>
            <a:endParaRPr lang="en-US" sz="1400">
              <a:latin typeface="Times New Roman"/>
              <a:ea typeface="+mn-lt"/>
              <a:cs typeface="Times New Roman"/>
            </a:endParaRPr>
          </a:p>
          <a:p>
            <a:pPr algn="just"/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29 </a:t>
            </a:r>
            <a:r>
              <a:rPr lang="en-US" sz="1400" dirty="0">
                <a:latin typeface="Times New Roman"/>
                <a:ea typeface="+mn-lt"/>
                <a:cs typeface="+mn-lt"/>
              </a:rPr>
              <a:t>(PSEN) - PSEN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înseamnă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Program Store Enable. Este un pin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ieșire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activ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nivel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scăzut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Acesta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folosit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citi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memoria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externă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 </a:t>
            </a:r>
          </a:p>
          <a:p>
            <a:pPr algn="just"/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30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(ALE/PROG) - ALE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înseamnă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Address Latch Enable. Este un pin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intrare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,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activ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nivel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înalt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Acest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pin 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folosit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demultiplexa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semnalele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adresă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date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disponibile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0.</a:t>
            </a:r>
            <a:endParaRPr lang="en-US" sz="1400" dirty="0">
              <a:latin typeface="Times New Roman"/>
              <a:cs typeface="Times New Roman"/>
            </a:endParaRPr>
          </a:p>
          <a:p>
            <a:pPr algn="just"/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31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(EA/VPP) - EA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înseamnă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intrare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acces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extern. Este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folosit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activa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/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dezactiva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interfațarea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cu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memoria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externă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 </a:t>
            </a:r>
            <a:endParaRPr lang="en-US" sz="1400" dirty="0">
              <a:latin typeface="Times New Roman"/>
              <a:cs typeface="Times New Roman"/>
            </a:endParaRPr>
          </a:p>
          <a:p>
            <a:pPr algn="just"/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32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b="1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b="1" dirty="0">
                <a:latin typeface="Times New Roman"/>
                <a:ea typeface="+mn-lt"/>
                <a:cs typeface="+mn-lt"/>
              </a:rPr>
              <a:t> 39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(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0) -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32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pinul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39 sunt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ai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portului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0,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asemenea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denumiți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P0.0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până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la P0.7.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Aceștia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sunt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pini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intrare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/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ieșire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bidirecționali</a:t>
            </a:r>
            <a:r>
              <a:rPr lang="en-US" sz="1400" dirty="0">
                <a:latin typeface="Times New Roman"/>
                <a:ea typeface="+mn-lt"/>
                <a:cs typeface="+mn-lt"/>
              </a:rPr>
              <a:t>. Ei nu au </a:t>
            </a:r>
            <a:r>
              <a:rPr lang="en-US" sz="1400" dirty="0" err="1">
                <a:latin typeface="Times New Roman"/>
                <a:ea typeface="+mn-lt"/>
                <a:cs typeface="+mn-lt"/>
              </a:rPr>
              <a:t>niciun</a:t>
            </a:r>
            <a:r>
              <a:rPr lang="en-US" sz="1400" dirty="0">
                <a:latin typeface="Times New Roman"/>
                <a:ea typeface="+mn-lt"/>
                <a:cs typeface="+mn-lt"/>
              </a:rPr>
              <a:t> pull-up intern. </a:t>
            </a:r>
          </a:p>
          <a:p>
            <a:pPr algn="just"/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6" name="Picture 5" descr="A diagram of a circuit board&#10;&#10;Description automatically generated">
            <a:extLst>
              <a:ext uri="{FF2B5EF4-FFF2-40B4-BE49-F238E27FC236}">
                <a16:creationId xmlns:a16="http://schemas.microsoft.com/office/drawing/2014/main" id="{5A3FDA31-B364-0887-8D4E-EA14FFCB9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50" y="1409699"/>
            <a:ext cx="2943226" cy="4705351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C0ACA11-C6F5-5DB0-CC53-EF5F040C9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381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175" y="1006040"/>
            <a:ext cx="6225397" cy="840413"/>
          </a:xfrm>
        </p:spPr>
        <p:txBody>
          <a:bodyPr anchor="b">
            <a:normAutofit/>
          </a:bodyPr>
          <a:lstStyle/>
          <a:p>
            <a:r>
              <a:rPr lang="en-US" sz="2000" u="sng" dirty="0">
                <a:latin typeface="Times New Roman"/>
                <a:cs typeface="Times New Roman"/>
              </a:rPr>
              <a:t>OSCILATORUL CU CUART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843" y="2210168"/>
            <a:ext cx="6688167" cy="4274153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sz="1800" b="1" dirty="0">
                <a:latin typeface="Times New Roman"/>
                <a:ea typeface="+mn-lt"/>
                <a:cs typeface="+mn-lt"/>
              </a:rPr>
              <a:t>XTAL2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și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b="1" dirty="0">
                <a:latin typeface="Times New Roman"/>
                <a:ea typeface="+mn-lt"/>
                <a:cs typeface="+mn-lt"/>
              </a:rPr>
              <a:t>XTAL1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-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Acești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pini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sunt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conectați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la un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oscilator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extern, care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în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general un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oscilator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cu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cristal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cuarț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Aceștia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sunt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folosiți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a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furniza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o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frecvență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ceas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externă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la 4MHz la 30MHz. </a:t>
            </a:r>
            <a:endParaRPr lang="en-US" sz="180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800" dirty="0">
              <a:latin typeface="Aptos"/>
              <a:cs typeface="Times New Roman"/>
            </a:endParaRPr>
          </a:p>
          <a:p>
            <a:pPr algn="just"/>
            <a:r>
              <a:rPr lang="en-US" sz="1800" b="1" dirty="0">
                <a:latin typeface="Times New Roman"/>
                <a:ea typeface="+mn-lt"/>
                <a:cs typeface="+mn-lt"/>
              </a:rPr>
              <a:t>RST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Acest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pin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este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folosit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a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reseta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microcontrolorul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 Un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impuls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nivel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înalt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pe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acest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pin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resetează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microcontrolorul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la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starea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sa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inițială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, de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aceea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am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folosit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o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rezistenta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10k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acest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lucru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.</a:t>
            </a:r>
            <a:endParaRPr lang="en-US" sz="1600" dirty="0">
              <a:latin typeface="Aptos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4" name="Picture 3" descr="A diagram of a circuit&#10;&#10;Description automatically generated">
            <a:extLst>
              <a:ext uri="{FF2B5EF4-FFF2-40B4-BE49-F238E27FC236}">
                <a16:creationId xmlns:a16="http://schemas.microsoft.com/office/drawing/2014/main" id="{141500C4-E67E-ECDF-557D-0033CD17E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990" y="3856605"/>
            <a:ext cx="4479131" cy="2359820"/>
          </a:xfrm>
          <a:prstGeom prst="rect">
            <a:avLst/>
          </a:prstGeom>
        </p:spPr>
      </p:pic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9F0AECDD-FEE4-8050-1FD9-EFF8E3174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0102" y="1527402"/>
            <a:ext cx="32480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833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146" y="439983"/>
            <a:ext cx="7684083" cy="840413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16. SCRIEREA UNUI CARACTER SPECIAL PE LCD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29" y="2123082"/>
            <a:ext cx="6688167" cy="42741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18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scrierea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unui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caracter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special am </a:t>
            </a:r>
            <a:r>
              <a:rPr lang="en-US" sz="1800" err="1">
                <a:latin typeface="Times New Roman"/>
                <a:ea typeface="+mn-lt"/>
                <a:cs typeface="+mn-lt"/>
              </a:rPr>
              <a:t>luat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err="1">
                <a:latin typeface="Times New Roman"/>
                <a:ea typeface="+mn-lt"/>
                <a:cs typeface="+mn-lt"/>
              </a:rPr>
              <a:t>informații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de pe </a:t>
            </a:r>
            <a:r>
              <a:rPr lang="en-US" sz="1800" err="1">
                <a:latin typeface="Times New Roman"/>
                <a:ea typeface="+mn-lt"/>
                <a:cs typeface="+mn-lt"/>
              </a:rPr>
              <a:t>două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site-</a:t>
            </a:r>
            <a:r>
              <a:rPr lang="en-US" sz="1800" err="1">
                <a:latin typeface="Times New Roman"/>
                <a:ea typeface="+mn-lt"/>
                <a:cs typeface="+mn-lt"/>
              </a:rPr>
              <a:t>uri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: </a:t>
            </a:r>
            <a:endParaRPr lang="en-US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1800" dirty="0">
                <a:latin typeface="Times New Roman"/>
                <a:ea typeface="+mn-lt"/>
                <a:cs typeface="+mn-lt"/>
                <a:hlinkClick r:id="rId2"/>
              </a:rPr>
              <a:t>https://www.engineersgarage.com/how-to-create-custom-characters-on-16x2-lcd-using-8051-microcontroller-at89c51-part-10-45/</a:t>
            </a:r>
            <a:r>
              <a:rPr lang="en-US" sz="1800" dirty="0">
                <a:latin typeface="Times New Roman"/>
                <a:ea typeface="+mn-lt"/>
                <a:cs typeface="+mn-lt"/>
              </a:rPr>
              <a:t>  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integrarea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lui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în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+mn-lt"/>
              </a:rPr>
              <a:t>codul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meu ;</a:t>
            </a:r>
            <a:endParaRPr lang="en-US" dirty="0">
              <a:latin typeface="Times New Roman"/>
              <a:ea typeface="+mn-lt"/>
              <a:cs typeface="+mn-lt"/>
            </a:endParaRPr>
          </a:p>
          <a:p>
            <a:pPr algn="just"/>
            <a:r>
              <a:rPr lang="en-US" sz="1800" dirty="0">
                <a:latin typeface="Times New Roman"/>
                <a:ea typeface="+mn-lt"/>
                <a:cs typeface="+mn-lt"/>
                <a:hlinkClick r:id="rId3"/>
              </a:rPr>
              <a:t>https://maxpromer.github.io/LCD-Character-Creator/</a:t>
            </a:r>
            <a:r>
              <a:rPr lang="en-US" sz="1800" dirty="0">
                <a:latin typeface="Times New Roman"/>
                <a:ea typeface="+mn-lt"/>
                <a:cs typeface="+mn-lt"/>
              </a:rPr>
              <a:t>  </a:t>
            </a:r>
            <a:r>
              <a:rPr lang="en-US" sz="1800" err="1">
                <a:latin typeface="Times New Roman"/>
                <a:ea typeface="+mn-lt"/>
                <a:cs typeface="+mn-lt"/>
              </a:rPr>
              <a:t>pentru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a </a:t>
            </a:r>
            <a:r>
              <a:rPr lang="en-US" sz="1800" err="1">
                <a:latin typeface="Times New Roman"/>
                <a:ea typeface="+mn-lt"/>
                <a:cs typeface="+mn-lt"/>
              </a:rPr>
              <a:t>crea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un </a:t>
            </a:r>
            <a:r>
              <a:rPr lang="en-US" sz="1800" err="1">
                <a:latin typeface="Times New Roman"/>
                <a:ea typeface="+mn-lt"/>
                <a:cs typeface="+mn-lt"/>
              </a:rPr>
              <a:t>caracter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special </a:t>
            </a:r>
            <a:r>
              <a:rPr lang="en-US" sz="1800" err="1">
                <a:latin typeface="Times New Roman"/>
                <a:ea typeface="+mn-lt"/>
                <a:cs typeface="+mn-lt"/>
              </a:rPr>
              <a:t>în</a:t>
            </a:r>
            <a:r>
              <a:rPr lang="en-US" sz="1800" dirty="0">
                <a:latin typeface="Times New Roman"/>
                <a:ea typeface="+mn-lt"/>
                <a:cs typeface="+mn-lt"/>
              </a:rPr>
              <a:t> Arduino. </a:t>
            </a:r>
            <a:endParaRPr lang="en-US">
              <a:latin typeface="Times New Roman"/>
              <a:ea typeface="+mn-lt"/>
              <a:cs typeface="+mn-lt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F0E3760-4791-FF75-E311-67B2FE06B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101" y="1922690"/>
            <a:ext cx="4608740" cy="30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71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BF47D9A-E46D-98D5-524B-FA0AC43BA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99" y="1615848"/>
            <a:ext cx="4365172" cy="4214133"/>
          </a:xfrm>
          <a:prstGeom prst="rect">
            <a:avLst/>
          </a:prstGeo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14B7C470-89F7-0290-8A6A-D50F18288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300" y="2417989"/>
            <a:ext cx="2057400" cy="260985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8A44A1-3D22-4910-A28A-0038AECAA2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1895" y="1517877"/>
            <a:ext cx="4766583" cy="4214133"/>
          </a:xfrm>
          <a:prstGeom prst="rect">
            <a:avLst/>
          </a:prstGeom>
        </p:spPr>
      </p:pic>
      <p:pic>
        <p:nvPicPr>
          <p:cNvPr id="10" name="Picture 9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16C38A6-4974-390F-4265-2C214009B3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6143" y="2043113"/>
            <a:ext cx="2286000" cy="277177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69504AA-413F-7164-C233-52A313B4C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6C253E-36CB-C930-2263-9D012E35CF7B}"/>
              </a:ext>
            </a:extLst>
          </p:cNvPr>
          <p:cNvSpPr txBox="1"/>
          <p:nvPr/>
        </p:nvSpPr>
        <p:spPr>
          <a:xfrm>
            <a:off x="3774621" y="5959927"/>
            <a:ext cx="611777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err="1">
                <a:latin typeface="Times New Roman"/>
                <a:cs typeface="Times New Roman"/>
              </a:rPr>
              <a:t>Codurile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err="1">
                <a:latin typeface="Times New Roman"/>
                <a:cs typeface="Times New Roman"/>
              </a:rPr>
              <a:t>pentru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err="1">
                <a:latin typeface="Times New Roman"/>
                <a:cs typeface="Times New Roman"/>
              </a:rPr>
              <a:t>scrierea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err="1">
                <a:latin typeface="Times New Roman"/>
                <a:cs typeface="Times New Roman"/>
              </a:rPr>
              <a:t>caracterelor</a:t>
            </a:r>
            <a:r>
              <a:rPr lang="en-US" sz="1600" i="1" dirty="0">
                <a:latin typeface="Times New Roman"/>
                <a:cs typeface="Times New Roman"/>
              </a:rPr>
              <a:t> </a:t>
            </a:r>
            <a:r>
              <a:rPr lang="en-US" sz="1600" i="1" err="1">
                <a:latin typeface="Times New Roman"/>
                <a:cs typeface="Times New Roman"/>
              </a:rPr>
              <a:t>sperciale</a:t>
            </a:r>
            <a:endParaRPr lang="en-US"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7720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004" y="4554"/>
            <a:ext cx="6225397" cy="840413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17. TASTATURA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24" y="1710786"/>
            <a:ext cx="6688167" cy="13785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en-US" sz="1600" dirty="0">
                <a:latin typeface="Times New Roman"/>
                <a:ea typeface="+mn-lt"/>
                <a:cs typeface="Times New Roman"/>
              </a:rPr>
              <a:t>O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tastatură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un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dispozitiv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tip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mașină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scris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, care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folosește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un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aranjament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butoane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a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acționa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ca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comutatoare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electronice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Tastatura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conține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2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butoane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a seta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temperatura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dorită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:</a:t>
            </a:r>
            <a:endParaRPr lang="en-US" sz="1600" dirty="0"/>
          </a:p>
          <a:p>
            <a:pPr lvl="1" algn="just"/>
            <a:r>
              <a:rPr lang="en-US" sz="1600" dirty="0">
                <a:latin typeface="Times New Roman"/>
                <a:ea typeface="+mn-lt"/>
                <a:cs typeface="Times New Roman"/>
              </a:rPr>
              <a:t> +  (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a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crește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valoarea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temperaturii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dorite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) </a:t>
            </a:r>
            <a:endParaRPr lang="en-US" sz="1600" dirty="0">
              <a:latin typeface="Times New Roman"/>
              <a:cs typeface="Times New Roman"/>
            </a:endParaRPr>
          </a:p>
          <a:p>
            <a:pPr lvl="1" algn="just"/>
            <a:r>
              <a:rPr lang="en-US" sz="1600" dirty="0">
                <a:latin typeface="Times New Roman"/>
                <a:ea typeface="+mn-lt"/>
                <a:cs typeface="Times New Roman"/>
              </a:rPr>
              <a:t> -   (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a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scădea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valoarea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temperaturii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600" dirty="0" err="1">
                <a:latin typeface="Times New Roman"/>
                <a:ea typeface="+mn-lt"/>
                <a:cs typeface="Times New Roman"/>
              </a:rPr>
              <a:t>dorite</a:t>
            </a:r>
            <a:r>
              <a:rPr lang="en-US" sz="1600" dirty="0">
                <a:latin typeface="Times New Roman"/>
                <a:ea typeface="+mn-lt"/>
                <a:cs typeface="Times New Roman"/>
              </a:rPr>
              <a:t>). </a:t>
            </a:r>
          </a:p>
          <a:p>
            <a:pPr marL="457200" lvl="1" indent="0" algn="just">
              <a:buNone/>
            </a:pPr>
            <a:endParaRPr lang="en-US" sz="1600" dirty="0">
              <a:latin typeface="Times New Roman"/>
              <a:ea typeface="+mn-lt"/>
              <a:cs typeface="Times New Roman"/>
            </a:endParaRPr>
          </a:p>
          <a:p>
            <a:pPr marL="457200" lvl="1" indent="0" algn="just">
              <a:buNone/>
            </a:pPr>
            <a:endParaRPr lang="en-US" sz="1600" dirty="0">
              <a:latin typeface="Times New Roman"/>
              <a:ea typeface="+mn-lt"/>
              <a:cs typeface="Times New Roman"/>
            </a:endParaRPr>
          </a:p>
          <a:p>
            <a:pPr marL="457200" lvl="1" indent="0" algn="just">
              <a:buNone/>
            </a:pPr>
            <a:endParaRPr lang="en-US" sz="1600" dirty="0">
              <a:latin typeface="Times New Roman"/>
              <a:cs typeface="Times New Roman"/>
            </a:endParaRPr>
          </a:p>
          <a:p>
            <a:pPr algn="just"/>
            <a:endParaRPr lang="en-US" sz="16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371ACB-8B77-6889-6DC6-3E68048F1716}"/>
              </a:ext>
            </a:extLst>
          </p:cNvPr>
          <p:cNvSpPr txBox="1"/>
          <p:nvPr/>
        </p:nvSpPr>
        <p:spPr>
          <a:xfrm>
            <a:off x="375557" y="3094265"/>
            <a:ext cx="6945085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1600" err="1">
                <a:latin typeface="Times New Roman"/>
                <a:cs typeface="Times New Roman"/>
              </a:rPr>
              <a:t>Conectarea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acestor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butoane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fără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rezistențele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specificate</a:t>
            </a:r>
            <a:r>
              <a:rPr lang="en-US" sz="1600" dirty="0">
                <a:latin typeface="Times New Roman"/>
                <a:cs typeface="Times New Roman"/>
              </a:rPr>
              <a:t> nu </a:t>
            </a:r>
            <a:r>
              <a:rPr lang="en-US" sz="1600" err="1">
                <a:latin typeface="Times New Roman"/>
                <a:cs typeface="Times New Roman"/>
              </a:rPr>
              <a:t>ar</a:t>
            </a:r>
            <a:r>
              <a:rPr lang="en-US" sz="1600" dirty="0">
                <a:latin typeface="Times New Roman"/>
                <a:cs typeface="Times New Roman"/>
              </a:rPr>
              <a:t> fi </a:t>
            </a:r>
            <a:r>
              <a:rPr lang="en-US" sz="1600" err="1">
                <a:latin typeface="Times New Roman"/>
                <a:cs typeface="Times New Roman"/>
              </a:rPr>
              <a:t>fost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corectă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deoarece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atunci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când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butonul</a:t>
            </a:r>
            <a:r>
              <a:rPr lang="en-US" sz="1600" dirty="0">
                <a:latin typeface="Times New Roman"/>
                <a:cs typeface="Times New Roman"/>
              </a:rPr>
              <a:t> nu </a:t>
            </a:r>
            <a:r>
              <a:rPr lang="en-US" sz="1600" err="1">
                <a:latin typeface="Times New Roman"/>
                <a:cs typeface="Times New Roman"/>
              </a:rPr>
              <a:t>este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apăsat</a:t>
            </a:r>
            <a:r>
              <a:rPr lang="en-US" sz="1600" dirty="0">
                <a:latin typeface="Times New Roman"/>
                <a:cs typeface="Times New Roman"/>
              </a:rPr>
              <a:t>, </a:t>
            </a:r>
            <a:r>
              <a:rPr lang="en-US" sz="1600" err="1">
                <a:latin typeface="Times New Roman"/>
                <a:cs typeface="Times New Roman"/>
              </a:rPr>
              <a:t>intrarea</a:t>
            </a:r>
            <a:r>
              <a:rPr lang="en-US" sz="1600" dirty="0">
                <a:latin typeface="Times New Roman"/>
                <a:cs typeface="Times New Roman"/>
              </a:rPr>
              <a:t> se </a:t>
            </a:r>
            <a:r>
              <a:rPr lang="en-US" sz="1600" err="1">
                <a:latin typeface="Times New Roman"/>
                <a:cs typeface="Times New Roman"/>
              </a:rPr>
              <a:t>află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într</a:t>
            </a:r>
            <a:r>
              <a:rPr lang="en-US" sz="1600" dirty="0">
                <a:latin typeface="Times New Roman"/>
                <a:cs typeface="Times New Roman"/>
              </a:rPr>
              <a:t>-o stare </a:t>
            </a:r>
            <a:r>
              <a:rPr lang="en-US" sz="1600" err="1">
                <a:latin typeface="Times New Roman"/>
                <a:cs typeface="Times New Roman"/>
              </a:rPr>
              <a:t>nedefinită</a:t>
            </a:r>
            <a:r>
              <a:rPr lang="en-US" sz="1600" dirty="0">
                <a:latin typeface="Times New Roman"/>
                <a:cs typeface="Times New Roman"/>
              </a:rPr>
              <a:t> (ca </a:t>
            </a:r>
            <a:r>
              <a:rPr lang="en-US" sz="1600" err="1">
                <a:latin typeface="Times New Roman"/>
                <a:cs typeface="Times New Roman"/>
              </a:rPr>
              <a:t>și</a:t>
            </a:r>
            <a:r>
              <a:rPr lang="en-US" sz="1600" dirty="0">
                <a:latin typeface="Times New Roman"/>
                <a:cs typeface="Times New Roman"/>
              </a:rPr>
              <a:t> cum </a:t>
            </a:r>
            <a:r>
              <a:rPr lang="en-US" sz="1600" err="1">
                <a:latin typeface="Times New Roman"/>
                <a:cs typeface="Times New Roman"/>
              </a:rPr>
              <a:t>ar</a:t>
            </a:r>
            <a:r>
              <a:rPr lang="en-US" sz="1600" dirty="0">
                <a:latin typeface="Times New Roman"/>
                <a:cs typeface="Times New Roman"/>
              </a:rPr>
              <a:t> fi </a:t>
            </a:r>
            <a:r>
              <a:rPr lang="en-US" sz="1600" err="1">
                <a:latin typeface="Times New Roman"/>
                <a:cs typeface="Times New Roman"/>
              </a:rPr>
              <a:t>lăsată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în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aer</a:t>
            </a:r>
            <a:r>
              <a:rPr lang="en-US" sz="1600" dirty="0">
                <a:latin typeface="Times New Roman"/>
                <a:cs typeface="Times New Roman"/>
              </a:rPr>
              <a:t>), </a:t>
            </a:r>
            <a:r>
              <a:rPr lang="en-US" sz="1600" err="1">
                <a:latin typeface="Times New Roman"/>
                <a:cs typeface="Times New Roman"/>
              </a:rPr>
              <a:t>ea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nefiind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conectată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nici</a:t>
            </a:r>
            <a:r>
              <a:rPr lang="en-US" sz="1600" dirty="0">
                <a:latin typeface="Times New Roman"/>
                <a:cs typeface="Times New Roman"/>
              </a:rPr>
              <a:t> la </a:t>
            </a:r>
            <a:r>
              <a:rPr lang="en-US" sz="1600" err="1">
                <a:latin typeface="Times New Roman"/>
                <a:cs typeface="Times New Roman"/>
              </a:rPr>
              <a:t>masă</a:t>
            </a:r>
            <a:r>
              <a:rPr lang="en-US" sz="1600" dirty="0">
                <a:latin typeface="Times New Roman"/>
                <a:cs typeface="Times New Roman"/>
              </a:rPr>
              <a:t>, </a:t>
            </a:r>
            <a:r>
              <a:rPr lang="en-US" sz="1600" err="1">
                <a:latin typeface="Times New Roman"/>
                <a:cs typeface="Times New Roman"/>
              </a:rPr>
              <a:t>nici</a:t>
            </a:r>
            <a:r>
              <a:rPr lang="en-US" sz="1600" dirty="0">
                <a:latin typeface="Times New Roman"/>
                <a:cs typeface="Times New Roman"/>
              </a:rPr>
              <a:t> la </a:t>
            </a:r>
            <a:r>
              <a:rPr lang="en-US" sz="1600" err="1">
                <a:latin typeface="Times New Roman"/>
                <a:cs typeface="Times New Roman"/>
              </a:rPr>
              <a:t>alimentare</a:t>
            </a:r>
            <a:r>
              <a:rPr lang="en-US" sz="1600" dirty="0">
                <a:latin typeface="Times New Roman"/>
                <a:cs typeface="Times New Roman"/>
              </a:rPr>
              <a:t>. </a:t>
            </a:r>
            <a:r>
              <a:rPr lang="en-US" sz="1600" err="1">
                <a:latin typeface="Times New Roman"/>
                <a:cs typeface="Times New Roman"/>
              </a:rPr>
              <a:t>Starea</a:t>
            </a:r>
            <a:r>
              <a:rPr lang="en-US" sz="1600" dirty="0">
                <a:latin typeface="Times New Roman"/>
                <a:cs typeface="Times New Roman"/>
              </a:rPr>
              <a:t> de </a:t>
            </a:r>
            <a:r>
              <a:rPr lang="en-US" sz="1600" err="1">
                <a:latin typeface="Times New Roman"/>
                <a:cs typeface="Times New Roman"/>
              </a:rPr>
              <a:t>impedanță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mărită</a:t>
            </a:r>
            <a:r>
              <a:rPr lang="en-US" sz="1600" dirty="0">
                <a:latin typeface="Times New Roman"/>
                <a:cs typeface="Times New Roman"/>
              </a:rPr>
              <a:t> nu </a:t>
            </a:r>
            <a:r>
              <a:rPr lang="en-US" sz="1600" err="1">
                <a:latin typeface="Times New Roman"/>
                <a:cs typeface="Times New Roman"/>
              </a:rPr>
              <a:t>poate</a:t>
            </a:r>
            <a:r>
              <a:rPr lang="en-US" sz="1600" dirty="0">
                <a:latin typeface="Times New Roman"/>
                <a:cs typeface="Times New Roman"/>
              </a:rPr>
              <a:t> fi </a:t>
            </a:r>
            <a:r>
              <a:rPr lang="en-US" sz="1600" err="1">
                <a:latin typeface="Times New Roman"/>
                <a:cs typeface="Times New Roman"/>
              </a:rPr>
              <a:t>citită</a:t>
            </a:r>
            <a:r>
              <a:rPr lang="en-US" sz="1600" dirty="0">
                <a:latin typeface="Times New Roman"/>
                <a:cs typeface="Times New Roman"/>
              </a:rPr>
              <a:t> de </a:t>
            </a:r>
            <a:r>
              <a:rPr lang="en-US" sz="1600" err="1">
                <a:latin typeface="Times New Roman"/>
                <a:cs typeface="Times New Roman"/>
              </a:rPr>
              <a:t>către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circuitele</a:t>
            </a:r>
            <a:r>
              <a:rPr lang="en-US" sz="1600" dirty="0">
                <a:latin typeface="Times New Roman"/>
                <a:cs typeface="Times New Roman"/>
              </a:rPr>
              <a:t> interne ale </a:t>
            </a:r>
            <a:r>
              <a:rPr lang="en-US" sz="1600" err="1">
                <a:latin typeface="Times New Roman"/>
                <a:cs typeface="Times New Roman"/>
              </a:rPr>
              <a:t>microcontrolerului</a:t>
            </a:r>
            <a:r>
              <a:rPr lang="en-US" sz="1600" dirty="0">
                <a:latin typeface="Times New Roman"/>
                <a:cs typeface="Times New Roman"/>
              </a:rPr>
              <a:t>, un bit </a:t>
            </a:r>
            <a:r>
              <a:rPr lang="en-US" sz="1600" err="1">
                <a:latin typeface="Times New Roman"/>
                <a:cs typeface="Times New Roman"/>
              </a:rPr>
              <a:t>dintr</a:t>
            </a:r>
            <a:r>
              <a:rPr lang="en-US" sz="1600" dirty="0">
                <a:latin typeface="Times New Roman"/>
                <a:cs typeface="Times New Roman"/>
              </a:rPr>
              <a:t>-un </a:t>
            </a:r>
            <a:r>
              <a:rPr lang="en-US" sz="1600" err="1">
                <a:latin typeface="Times New Roman"/>
                <a:cs typeface="Times New Roman"/>
              </a:rPr>
              <a:t>registru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poate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să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ia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doar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valorile</a:t>
            </a:r>
            <a:r>
              <a:rPr lang="en-US" sz="1600" dirty="0">
                <a:latin typeface="Times New Roman"/>
                <a:cs typeface="Times New Roman"/>
              </a:rPr>
              <a:t> 0 </a:t>
            </a:r>
            <a:r>
              <a:rPr lang="en-US" sz="1600" err="1">
                <a:latin typeface="Times New Roman"/>
                <a:cs typeface="Times New Roman"/>
              </a:rPr>
              <a:t>sau</a:t>
            </a:r>
            <a:r>
              <a:rPr lang="en-US" sz="1600" dirty="0">
                <a:latin typeface="Times New Roman"/>
                <a:cs typeface="Times New Roman"/>
              </a:rPr>
              <a:t> 1. Prin </a:t>
            </a:r>
            <a:r>
              <a:rPr lang="en-US" sz="1600" err="1">
                <a:latin typeface="Times New Roman"/>
                <a:cs typeface="Times New Roman"/>
              </a:rPr>
              <a:t>cele</a:t>
            </a:r>
            <a:r>
              <a:rPr lang="en-US" sz="1600" dirty="0">
                <a:latin typeface="Times New Roman"/>
                <a:cs typeface="Times New Roman"/>
              </a:rPr>
              <a:t> 2 </a:t>
            </a:r>
            <a:r>
              <a:rPr lang="en-US" sz="1600" err="1">
                <a:latin typeface="Times New Roman"/>
                <a:cs typeface="Times New Roman"/>
              </a:rPr>
              <a:t>butoane</a:t>
            </a:r>
            <a:r>
              <a:rPr lang="en-US" sz="1600" dirty="0">
                <a:latin typeface="Times New Roman"/>
                <a:cs typeface="Times New Roman"/>
              </a:rPr>
              <a:t> se </a:t>
            </a:r>
            <a:r>
              <a:rPr lang="en-US" sz="1600" err="1">
                <a:latin typeface="Times New Roman"/>
                <a:cs typeface="Times New Roman"/>
              </a:rPr>
              <a:t>controlează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temperatura</a:t>
            </a:r>
            <a:r>
              <a:rPr lang="en-US" sz="1600" dirty="0">
                <a:latin typeface="Times New Roman"/>
                <a:cs typeface="Times New Roman"/>
              </a:rPr>
              <a:t> din </a:t>
            </a:r>
            <a:r>
              <a:rPr lang="en-US" sz="1600" err="1">
                <a:latin typeface="Times New Roman"/>
                <a:cs typeface="Times New Roman"/>
              </a:rPr>
              <a:t>cameră</a:t>
            </a:r>
            <a:r>
              <a:rPr lang="en-US" sz="1600" dirty="0">
                <a:latin typeface="Times New Roman"/>
                <a:cs typeface="Times New Roman"/>
              </a:rPr>
              <a:t>, </a:t>
            </a:r>
            <a:r>
              <a:rPr lang="en-US" sz="1600" err="1">
                <a:latin typeface="Times New Roman"/>
                <a:cs typeface="Times New Roman"/>
              </a:rPr>
              <a:t>activarea</a:t>
            </a:r>
            <a:r>
              <a:rPr lang="en-US" sz="1600" dirty="0">
                <a:latin typeface="Times New Roman"/>
                <a:cs typeface="Times New Roman"/>
              </a:rPr>
              <a:t> lor se face </a:t>
            </a:r>
            <a:r>
              <a:rPr lang="en-US" sz="1600" err="1">
                <a:latin typeface="Times New Roman"/>
                <a:cs typeface="Times New Roman"/>
              </a:rPr>
              <a:t>prin</a:t>
            </a:r>
            <a:r>
              <a:rPr lang="en-US" sz="1600" dirty="0">
                <a:latin typeface="Times New Roman"/>
                <a:cs typeface="Times New Roman"/>
              </a:rPr>
              <a:t> </a:t>
            </a:r>
            <a:r>
              <a:rPr lang="en-US" sz="1600" err="1">
                <a:latin typeface="Times New Roman"/>
                <a:cs typeface="Times New Roman"/>
              </a:rPr>
              <a:t>apăsare</a:t>
            </a:r>
            <a:r>
              <a:rPr lang="en-US" sz="1600" dirty="0">
                <a:latin typeface="Times New Roman"/>
                <a:cs typeface="Times New Roman"/>
              </a:rPr>
              <a:t>.</a:t>
            </a:r>
            <a:endParaRPr lang="en-US" dirty="0"/>
          </a:p>
        </p:txBody>
      </p:sp>
      <p:pic>
        <p:nvPicPr>
          <p:cNvPr id="8" name="Picture 7" descr="A diagram of a circuit&#10;&#10;Description automatically generated">
            <a:extLst>
              <a:ext uri="{FF2B5EF4-FFF2-40B4-BE49-F238E27FC236}">
                <a16:creationId xmlns:a16="http://schemas.microsoft.com/office/drawing/2014/main" id="{761BC3D7-49A7-8C35-E71A-C547671A6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717" y="2097541"/>
            <a:ext cx="4112080" cy="22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339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4120-45B8-74BA-1148-17427C693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004" y="4554"/>
            <a:ext cx="6225397" cy="840413"/>
          </a:xfrm>
        </p:spPr>
        <p:txBody>
          <a:bodyPr anchor="b">
            <a:normAutofit/>
          </a:bodyPr>
          <a:lstStyle/>
          <a:p>
            <a:pPr algn="ctr"/>
            <a:r>
              <a:rPr lang="en-US" sz="3200" dirty="0">
                <a:latin typeface="Times New Roman"/>
                <a:cs typeface="Times New Roman"/>
              </a:rPr>
              <a:t>18. RELEUL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10" y="1710786"/>
            <a:ext cx="6688167" cy="43285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 algn="just"/>
            <a:r>
              <a:rPr lang="en-US" sz="1800" dirty="0" err="1">
                <a:latin typeface="Times New Roman"/>
                <a:ea typeface="+mn-lt"/>
                <a:cs typeface="Times New Roman"/>
              </a:rPr>
              <a:t>Releul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dispozitiv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electromecanic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care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transformă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semnal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electric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într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-o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mișcare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mecanică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. El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alcătuit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dintr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-o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bobină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din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conductori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izolați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înfășurați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pe un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nucleu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metalic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o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armătură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metalică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cu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unul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sau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mai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multe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contacte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În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momentul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în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care o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tensiune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alimentare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aplicată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la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bornele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unei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bobine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curentul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circulă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va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fi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produs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câmp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magnetic care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mișcă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armătura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a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închide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 set de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contacte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/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sau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pentru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a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deschide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 alt set.</a:t>
            </a:r>
            <a:endParaRPr lang="en-US" sz="1800"/>
          </a:p>
          <a:p>
            <a:pPr algn="just">
              <a:buNone/>
            </a:pPr>
            <a:endParaRPr lang="en-US" sz="1800" dirty="0">
              <a:latin typeface="Times New Roman"/>
              <a:ea typeface="+mn-lt"/>
              <a:cs typeface="Times New Roman"/>
            </a:endParaRPr>
          </a:p>
          <a:p>
            <a:pPr marL="285750" indent="-285750" algn="just"/>
            <a:r>
              <a:rPr lang="en-US" sz="1800" err="1">
                <a:latin typeface="Times New Roman"/>
                <a:ea typeface="+mn-lt"/>
                <a:cs typeface="Times New Roman"/>
              </a:rPr>
              <a:t>Releele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sunt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aparate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destinate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protecției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împotriva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suprasarcinilor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durată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Dacă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temperatura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prescrisă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noi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mai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mare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decât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cea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măsurată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senzor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atunci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microcontrolerul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va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comanda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releul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prin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intermediul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driverului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acestuia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(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tranzistorul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2N2222).</a:t>
            </a:r>
          </a:p>
          <a:p>
            <a:pPr marL="0" indent="0" algn="just">
              <a:buNone/>
            </a:pPr>
            <a:endParaRPr lang="en-US" sz="1800" dirty="0">
              <a:latin typeface="Times New Roman"/>
              <a:ea typeface="+mn-lt"/>
              <a:cs typeface="Times New Roman"/>
            </a:endParaRPr>
          </a:p>
          <a:p>
            <a:pPr marL="457200" lvl="1" indent="0" algn="just">
              <a:buNone/>
            </a:pPr>
            <a:endParaRPr lang="en-US" sz="1800" dirty="0">
              <a:latin typeface="Times New Roman"/>
              <a:ea typeface="+mn-lt"/>
              <a:cs typeface="Times New Roman"/>
            </a:endParaRPr>
          </a:p>
          <a:p>
            <a:pPr marL="457200" lvl="1" indent="0" algn="just">
              <a:buNone/>
            </a:pPr>
            <a:endParaRPr lang="en-US" sz="1800" dirty="0">
              <a:latin typeface="Times New Roman"/>
              <a:ea typeface="+mn-lt"/>
              <a:cs typeface="Times New Roman"/>
            </a:endParaRPr>
          </a:p>
          <a:p>
            <a:pPr marL="457200" lvl="1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algn="just"/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4" name="Picture 3" descr="Modul Releu 1 canal 5V - eMAG.ro">
            <a:extLst>
              <a:ext uri="{FF2B5EF4-FFF2-40B4-BE49-F238E27FC236}">
                <a16:creationId xmlns:a16="http://schemas.microsoft.com/office/drawing/2014/main" id="{33824B30-D47C-F95D-9703-DA341298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686" y="1883229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50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D07D0-5BB0-81E8-97EE-67CE1A98E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524" y="1710786"/>
            <a:ext cx="6688167" cy="432858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marL="285750" indent="-285750" algn="just"/>
            <a:r>
              <a:rPr lang="en-US" sz="1800" dirty="0">
                <a:latin typeface="Times New Roman"/>
                <a:ea typeface="+mn-lt"/>
                <a:cs typeface="Times New Roman"/>
              </a:rPr>
              <a:t>Am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utilizat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releu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cu un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singur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contact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comută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în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momentul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în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care P3.7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activat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Astfel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tranzistorul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comandă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se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deschide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realizează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legătura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la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masă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a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releului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, moment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în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care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contactul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se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va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mișca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și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se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va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aprinde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un led de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culoare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roz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care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indică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faptul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temperatura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din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cameră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mai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mare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decât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cea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setată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dirty="0" err="1">
                <a:latin typeface="Times New Roman"/>
                <a:ea typeface="+mn-lt"/>
                <a:cs typeface="Times New Roman"/>
              </a:rPr>
              <a:t>utilizator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.</a:t>
            </a:r>
          </a:p>
          <a:p>
            <a:pPr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marL="285750" indent="-285750" algn="just"/>
            <a:r>
              <a:rPr lang="en-US" sz="1800" err="1">
                <a:latin typeface="Times New Roman"/>
                <a:ea typeface="+mn-lt"/>
                <a:cs typeface="Times New Roman"/>
              </a:rPr>
              <a:t>Rezistența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10K din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baza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tranzistorului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limitează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curentul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dinspre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microcontroler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la o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valoare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solicitată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tranzistor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.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Releul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ales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este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W107DIP-7,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având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nevoie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o </a:t>
            </a:r>
            <a:r>
              <a:rPr lang="en-US" sz="1800" err="1">
                <a:latin typeface="Times New Roman"/>
                <a:ea typeface="+mn-lt"/>
                <a:cs typeface="Times New Roman"/>
              </a:rPr>
              <a:t>alimentare</a:t>
            </a:r>
            <a:r>
              <a:rPr lang="en-US" sz="1800" dirty="0">
                <a:latin typeface="Times New Roman"/>
                <a:ea typeface="+mn-lt"/>
                <a:cs typeface="Times New Roman"/>
              </a:rPr>
              <a:t> de +12V.</a:t>
            </a:r>
          </a:p>
          <a:p>
            <a:pPr marL="0" indent="0" algn="just">
              <a:buNone/>
            </a:pPr>
            <a:endParaRPr lang="en-US" sz="1800" dirty="0">
              <a:latin typeface="Times New Roman"/>
              <a:cs typeface="Times New Roman"/>
            </a:endParaRPr>
          </a:p>
          <a:p>
            <a:pPr marL="457200" lvl="1" indent="0" algn="just">
              <a:buNone/>
            </a:pPr>
            <a:endParaRPr lang="en-US" sz="1800" dirty="0">
              <a:latin typeface="Times New Roman"/>
              <a:ea typeface="+mn-lt"/>
              <a:cs typeface="Times New Roman"/>
            </a:endParaRPr>
          </a:p>
          <a:p>
            <a:pPr marL="457200" lvl="1" indent="0" algn="just">
              <a:buNone/>
            </a:pPr>
            <a:endParaRPr lang="en-US" sz="1800" dirty="0">
              <a:latin typeface="Times New Roman"/>
              <a:ea typeface="+mn-lt"/>
              <a:cs typeface="Times New Roman"/>
            </a:endParaRPr>
          </a:p>
          <a:p>
            <a:pPr marL="457200" lvl="1" indent="0" algn="just">
              <a:buNone/>
            </a:pPr>
            <a:endParaRPr lang="en-US" sz="1800" dirty="0">
              <a:latin typeface="Times New Roman"/>
              <a:ea typeface="+mn-lt"/>
              <a:cs typeface="Times New Roman"/>
            </a:endParaRPr>
          </a:p>
          <a:p>
            <a:pPr algn="just"/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C98A809-B729-0915-375D-FF2DD44F7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F08CFA1F-95E7-A3F2-FF43-D726FEA18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6" name="Picture 5" descr="A diagram of a circuit&#10;&#10;Description automatically generated">
            <a:extLst>
              <a:ext uri="{FF2B5EF4-FFF2-40B4-BE49-F238E27FC236}">
                <a16:creationId xmlns:a16="http://schemas.microsoft.com/office/drawing/2014/main" id="{B19A5E21-EE27-9312-3E57-9D14787D1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375" y="1911124"/>
            <a:ext cx="3796393" cy="28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38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DABD-ACA5-E947-6697-29A60AE3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5029" y="6263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19. SCHEMA FINALA A TERMOSTATULUI DE CAMERA</a:t>
            </a: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108184E4-069C-6DC2-C210-6D34D660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3978EFD6-6FA9-4C43-E83D-3A9821ED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4" name="Picture 3" descr="A diagram of a circuit board&#10;&#10;Description automatically generated">
            <a:extLst>
              <a:ext uri="{FF2B5EF4-FFF2-40B4-BE49-F238E27FC236}">
                <a16:creationId xmlns:a16="http://schemas.microsoft.com/office/drawing/2014/main" id="{5A805DF7-289A-B7FA-490D-00DD6EE86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314" y="1946910"/>
            <a:ext cx="10352315" cy="41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869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DABD-ACA5-E947-6697-29A60AE3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2" y="52636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1800" i="1" dirty="0">
                <a:latin typeface="Times New Roman"/>
                <a:cs typeface="Times New Roman"/>
              </a:rPr>
              <a:t>Schema </a:t>
            </a:r>
            <a:r>
              <a:rPr lang="en-US" sz="1800" i="1" err="1">
                <a:latin typeface="Times New Roman"/>
                <a:cs typeface="Times New Roman"/>
              </a:rPr>
              <a:t>finala</a:t>
            </a:r>
            <a:r>
              <a:rPr lang="en-US" sz="1800" i="1" dirty="0">
                <a:latin typeface="Times New Roman"/>
                <a:cs typeface="Times New Roman"/>
              </a:rPr>
              <a:t> la </a:t>
            </a:r>
            <a:r>
              <a:rPr lang="en-US" sz="1800" i="1" err="1">
                <a:latin typeface="Times New Roman"/>
                <a:cs typeface="Times New Roman"/>
              </a:rPr>
              <a:t>temperatura</a:t>
            </a:r>
            <a:r>
              <a:rPr lang="en-US" sz="1800" i="1" dirty="0">
                <a:latin typeface="Times New Roman"/>
                <a:cs typeface="Times New Roman"/>
              </a:rPr>
              <a:t> de 23°C</a:t>
            </a:r>
            <a:endParaRPr lang="en-US" sz="180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108184E4-069C-6DC2-C210-6D34D660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3978EFD6-6FA9-4C43-E83D-3A9821ED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3" name="Picture 2" descr="A computer circuit board with many wires&#10;&#10;Description automatically generated">
            <a:extLst>
              <a:ext uri="{FF2B5EF4-FFF2-40B4-BE49-F238E27FC236}">
                <a16:creationId xmlns:a16="http://schemas.microsoft.com/office/drawing/2014/main" id="{E097C07A-982F-6938-A6CA-4398AEC21C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172" y="1290118"/>
            <a:ext cx="9993086" cy="43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8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F26F4-B736-3FC9-8376-61DD8283C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333333"/>
                </a:solidFill>
                <a:latin typeface="Times New Roman"/>
              </a:rPr>
              <a:t>3. SENZORI ANALOGICI</a:t>
            </a:r>
            <a:r>
              <a:rPr lang="en-US" sz="3600" dirty="0">
                <a:solidFill>
                  <a:srgbClr val="333333"/>
                </a:solidFill>
                <a:latin typeface="Times New Roman"/>
                <a:ea typeface="Times New Roman"/>
                <a:cs typeface="Times New Roman"/>
              </a:rPr>
              <a:t> 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896E1-B2CD-396B-0F66-63E52AC75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295" y="1946577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AutoNum type="arabicPeriod"/>
            </a:pPr>
            <a:r>
              <a:rPr lang="en-US" sz="2000" err="1">
                <a:latin typeface="Times New Roman"/>
                <a:cs typeface="Times New Roman"/>
              </a:rPr>
              <a:t>Senzor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capacitiv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  <a:endParaRPr lang="en-US"/>
          </a:p>
          <a:p>
            <a:pPr algn="just">
              <a:buAutoNum type="arabicPeriod"/>
            </a:pPr>
            <a:r>
              <a:rPr lang="en-US" sz="2000" err="1">
                <a:latin typeface="Times New Roman"/>
                <a:cs typeface="Times New Roman"/>
              </a:rPr>
              <a:t>Senzor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inductiv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</a:p>
          <a:p>
            <a:pPr algn="just">
              <a:buAutoNum type="arabicPeriod"/>
            </a:pPr>
            <a:r>
              <a:rPr lang="en-US" sz="2000" err="1">
                <a:latin typeface="Times New Roman"/>
                <a:cs typeface="Times New Roman"/>
              </a:rPr>
              <a:t>Senzor</a:t>
            </a:r>
            <a:r>
              <a:rPr lang="en-US" sz="2000" dirty="0">
                <a:latin typeface="Times New Roman"/>
                <a:cs typeface="Times New Roman"/>
              </a:rPr>
              <a:t> semiconductor </a:t>
            </a:r>
          </a:p>
          <a:p>
            <a:pPr algn="just">
              <a:buAutoNum type="arabicPeriod"/>
            </a:pPr>
            <a:r>
              <a:rPr lang="en-US" sz="2000" err="1">
                <a:latin typeface="Times New Roman"/>
                <a:cs typeface="Times New Roman"/>
              </a:rPr>
              <a:t>Senzor</a:t>
            </a:r>
            <a:r>
              <a:rPr lang="en-US" sz="2000" dirty="0">
                <a:latin typeface="Times New Roman"/>
                <a:cs typeface="Times New Roman"/>
              </a:rPr>
              <a:t> cu </a:t>
            </a:r>
            <a:r>
              <a:rPr lang="en-US" sz="2000" err="1">
                <a:latin typeface="Times New Roman"/>
                <a:cs typeface="Times New Roman"/>
              </a:rPr>
              <a:t>termocuplu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</a:p>
          <a:p>
            <a:pPr algn="just">
              <a:buAutoNum type="arabicPeriod"/>
            </a:pPr>
            <a:r>
              <a:rPr lang="en-US" sz="2000" err="1">
                <a:latin typeface="Times New Roman"/>
                <a:cs typeface="Times New Roman"/>
              </a:rPr>
              <a:t>Senzor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err="1">
                <a:latin typeface="Times New Roman"/>
                <a:cs typeface="Times New Roman"/>
              </a:rPr>
              <a:t>rezistiv</a:t>
            </a:r>
            <a:endParaRPr lang="en-US" sz="200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/>
                <a:cs typeface="Times New Roman"/>
              </a:rPr>
              <a:t>        5.1.  </a:t>
            </a:r>
            <a:r>
              <a:rPr lang="en-US" sz="2000" dirty="0" err="1">
                <a:latin typeface="Times New Roman"/>
                <a:cs typeface="Times New Roman"/>
              </a:rPr>
              <a:t>Senzorul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termorezistiv</a:t>
            </a:r>
            <a:endParaRPr lang="en-US" sz="20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2000" dirty="0">
                <a:latin typeface="Times New Roman"/>
                <a:cs typeface="Times New Roman"/>
              </a:rPr>
              <a:t>           5.1.1.  </a:t>
            </a:r>
            <a:r>
              <a:rPr lang="en-US" sz="2000" dirty="0" err="1">
                <a:latin typeface="Times New Roman"/>
                <a:cs typeface="Times New Roman"/>
              </a:rPr>
              <a:t>Senzorii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dirty="0" err="1">
                <a:latin typeface="Times New Roman"/>
                <a:cs typeface="Times New Roman"/>
              </a:rPr>
              <a:t>alesi</a:t>
            </a:r>
            <a:r>
              <a:rPr lang="en-US" sz="2000" dirty="0">
                <a:latin typeface="Times New Roman"/>
                <a:cs typeface="Times New Roman"/>
              </a:rPr>
              <a:t> </a:t>
            </a:r>
          </a:p>
          <a:p>
            <a:pPr marL="0" indent="0" algn="just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0" indent="0" algn="just">
              <a:buNone/>
            </a:pPr>
            <a:endParaRPr lang="en-US" sz="2000" dirty="0">
              <a:latin typeface="Times New Roman"/>
              <a:cs typeface="Times New Roman"/>
            </a:endParaRPr>
          </a:p>
          <a:p>
            <a:pPr marL="514350" indent="-514350">
              <a:buAutoNum type="arabicPeriod"/>
            </a:pPr>
            <a:endParaRPr lang="en-US" dirty="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32A5553D-F2C5-5173-C763-48B71EE39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9" name="Picture 8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DD085F87-E474-2F0A-C32C-A4A28E517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85502F-8742-42A9-BAB8-BD1F26DB52A8}"/>
              </a:ext>
            </a:extLst>
          </p:cNvPr>
          <p:cNvSpPr txBox="1"/>
          <p:nvPr/>
        </p:nvSpPr>
        <p:spPr>
          <a:xfrm>
            <a:off x="1980333" y="4672406"/>
            <a:ext cx="423148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romanUcPeriod"/>
            </a:pPr>
            <a:r>
              <a:rPr lang="en-US" sz="2000" err="1">
                <a:latin typeface="Times New Roman"/>
                <a:cs typeface="Times New Roman"/>
              </a:rPr>
              <a:t>Senzorul</a:t>
            </a:r>
            <a:r>
              <a:rPr lang="en-US" sz="2000" dirty="0">
                <a:latin typeface="Times New Roman"/>
                <a:cs typeface="Times New Roman"/>
              </a:rPr>
              <a:t>: </a:t>
            </a:r>
            <a:r>
              <a:rPr lang="en-US" sz="2000" dirty="0">
                <a:latin typeface="Times New Roman"/>
                <a:ea typeface="+mn-lt"/>
                <a:cs typeface="+mn-lt"/>
              </a:rPr>
              <a:t>LMT84LP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buAutoNum type="romanUcPeriod"/>
            </a:pPr>
            <a:r>
              <a:rPr lang="en-US" sz="2000" err="1">
                <a:latin typeface="Times New Roman"/>
                <a:cs typeface="Times New Roman"/>
              </a:rPr>
              <a:t>Senzorul</a:t>
            </a:r>
            <a:r>
              <a:rPr lang="en-US" sz="2000" dirty="0">
                <a:latin typeface="Times New Roman"/>
                <a:cs typeface="Times New Roman"/>
              </a:rPr>
              <a:t>: </a:t>
            </a:r>
            <a:r>
              <a:rPr lang="en-US" sz="2000" dirty="0">
                <a:latin typeface="Times New Roman"/>
                <a:ea typeface="+mn-lt"/>
                <a:cs typeface="+mn-lt"/>
              </a:rPr>
              <a:t>AB13-130 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buAutoNum type="romanUcPeriod"/>
            </a:pPr>
            <a:r>
              <a:rPr lang="en-US" sz="2000" err="1">
                <a:latin typeface="Times New Roman"/>
                <a:cs typeface="Times New Roman"/>
              </a:rPr>
              <a:t>Senzorul</a:t>
            </a:r>
            <a:r>
              <a:rPr lang="en-US" sz="2000" dirty="0">
                <a:latin typeface="Times New Roman"/>
                <a:cs typeface="Times New Roman"/>
              </a:rPr>
              <a:t>: </a:t>
            </a:r>
            <a:r>
              <a:rPr lang="en-US" sz="2000" dirty="0">
                <a:latin typeface="Times New Roman"/>
                <a:ea typeface="+mn-lt"/>
                <a:cs typeface="+mn-lt"/>
              </a:rPr>
              <a:t>TMP36 </a:t>
            </a:r>
            <a:endParaRPr lang="en-US" sz="2000">
              <a:latin typeface="Times New Roman"/>
              <a:ea typeface="+mn-lt"/>
              <a:cs typeface="Times New Roman"/>
            </a:endParaRPr>
          </a:p>
          <a:p>
            <a:pPr marL="342900" indent="-342900">
              <a:buAutoNum type="romanUcPeriod"/>
            </a:pPr>
            <a:r>
              <a:rPr lang="en-US" sz="2000" err="1">
                <a:latin typeface="Times New Roman"/>
                <a:cs typeface="Times New Roman"/>
              </a:rPr>
              <a:t>Senzorul</a:t>
            </a:r>
            <a:r>
              <a:rPr lang="en-US" sz="2000" dirty="0">
                <a:latin typeface="Times New Roman"/>
                <a:cs typeface="Times New Roman"/>
              </a:rPr>
              <a:t>: </a:t>
            </a:r>
            <a:r>
              <a:rPr lang="en-US" sz="2000" dirty="0">
                <a:latin typeface="Times New Roman"/>
                <a:ea typeface="+mn-lt"/>
                <a:cs typeface="+mn-lt"/>
              </a:rPr>
              <a:t>TC1046 </a:t>
            </a:r>
          </a:p>
          <a:p>
            <a:pPr marL="342900" indent="-342900">
              <a:buAutoNum type="romanUcPeriod"/>
            </a:pPr>
            <a:r>
              <a:rPr lang="en-US" sz="2000" err="1">
                <a:latin typeface="Times New Roman"/>
                <a:cs typeface="Times New Roman"/>
              </a:rPr>
              <a:t>Senzorul</a:t>
            </a:r>
            <a:r>
              <a:rPr lang="en-US" sz="2000" dirty="0">
                <a:latin typeface="Times New Roman"/>
                <a:cs typeface="Times New Roman"/>
              </a:rPr>
              <a:t>: </a:t>
            </a:r>
            <a:r>
              <a:rPr lang="en-US" sz="2000" dirty="0">
                <a:latin typeface="Times New Roman"/>
                <a:ea typeface="+mn-lt"/>
                <a:cs typeface="+mn-lt"/>
              </a:rPr>
              <a:t>LM35</a:t>
            </a:r>
          </a:p>
        </p:txBody>
      </p:sp>
    </p:spTree>
    <p:extLst>
      <p:ext uri="{BB962C8B-B14F-4D97-AF65-F5344CB8AC3E}">
        <p14:creationId xmlns:p14="http://schemas.microsoft.com/office/powerpoint/2010/main" val="22423235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DABD-ACA5-E947-6697-29A60AE3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4772" y="52636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1800" i="1" dirty="0">
                <a:latin typeface="Times New Roman"/>
                <a:ea typeface="+mj-lt"/>
                <a:cs typeface="+mj-lt"/>
              </a:rPr>
              <a:t>Schema </a:t>
            </a:r>
            <a:r>
              <a:rPr lang="en-US" sz="1800" i="1" err="1">
                <a:latin typeface="Times New Roman"/>
                <a:ea typeface="+mj-lt"/>
                <a:cs typeface="+mj-lt"/>
              </a:rPr>
              <a:t>finala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la </a:t>
            </a:r>
            <a:r>
              <a:rPr lang="en-US" sz="1800" i="1" err="1">
                <a:latin typeface="Times New Roman"/>
                <a:ea typeface="+mj-lt"/>
                <a:cs typeface="+mj-lt"/>
              </a:rPr>
              <a:t>temperatura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de 42°C </a:t>
            </a:r>
            <a:r>
              <a:rPr lang="en-US" sz="1800" i="1" err="1">
                <a:latin typeface="Times New Roman"/>
                <a:ea typeface="+mj-lt"/>
                <a:cs typeface="+mj-lt"/>
              </a:rPr>
              <a:t>si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</a:t>
            </a:r>
            <a:r>
              <a:rPr lang="en-US" sz="1800" i="1" err="1">
                <a:latin typeface="Times New Roman"/>
                <a:ea typeface="+mj-lt"/>
                <a:cs typeface="+mj-lt"/>
              </a:rPr>
              <a:t>apasarea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</a:t>
            </a:r>
            <a:r>
              <a:rPr lang="en-US" sz="1800" i="1" err="1">
                <a:latin typeface="Times New Roman"/>
                <a:ea typeface="+mj-lt"/>
                <a:cs typeface="+mj-lt"/>
              </a:rPr>
              <a:t>butonului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“+” </a:t>
            </a:r>
            <a:endParaRPr lang="en-US" i="1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108184E4-069C-6DC2-C210-6D34D660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3978EFD6-6FA9-4C43-E83D-3A9821ED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E204EC-67B4-8132-A19A-25A2CC1BE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0" y="1286355"/>
            <a:ext cx="11125201" cy="4459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40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BDABD-ACA5-E947-6697-29A60AE3F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58" y="511129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1800" i="1" dirty="0">
                <a:latin typeface="Times New Roman"/>
                <a:ea typeface="+mj-lt"/>
                <a:cs typeface="+mj-lt"/>
              </a:rPr>
              <a:t>Schema </a:t>
            </a:r>
            <a:r>
              <a:rPr lang="en-US" sz="1800" i="1" dirty="0" err="1">
                <a:latin typeface="Times New Roman"/>
                <a:ea typeface="+mj-lt"/>
                <a:cs typeface="+mj-lt"/>
              </a:rPr>
              <a:t>finala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la </a:t>
            </a:r>
            <a:r>
              <a:rPr lang="en-US" sz="1800" i="1" dirty="0" err="1">
                <a:latin typeface="Times New Roman"/>
                <a:ea typeface="+mj-lt"/>
                <a:cs typeface="+mj-lt"/>
              </a:rPr>
              <a:t>temperatura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de 42°C </a:t>
            </a:r>
            <a:r>
              <a:rPr lang="en-US" sz="1800" i="1" dirty="0" err="1">
                <a:latin typeface="Times New Roman"/>
                <a:ea typeface="+mj-lt"/>
                <a:cs typeface="+mj-lt"/>
              </a:rPr>
              <a:t>si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</a:t>
            </a:r>
            <a:r>
              <a:rPr lang="en-US" sz="1800" i="1" dirty="0" err="1">
                <a:latin typeface="Times New Roman"/>
                <a:ea typeface="+mj-lt"/>
                <a:cs typeface="+mj-lt"/>
              </a:rPr>
              <a:t>apasarea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</a:t>
            </a:r>
            <a:r>
              <a:rPr lang="en-US" sz="1800" i="1" dirty="0" err="1">
                <a:latin typeface="Times New Roman"/>
                <a:ea typeface="+mj-lt"/>
                <a:cs typeface="+mj-lt"/>
              </a:rPr>
              <a:t>butonului</a:t>
            </a:r>
            <a:r>
              <a:rPr lang="en-US" sz="1800" i="1" dirty="0">
                <a:latin typeface="Times New Roman"/>
                <a:ea typeface="+mj-lt"/>
                <a:cs typeface="+mj-lt"/>
              </a:rPr>
              <a:t> “-” </a:t>
            </a:r>
            <a:endParaRPr lang="en-US" i="1" dirty="0">
              <a:latin typeface="Times New Roman"/>
              <a:cs typeface="Times New Roman"/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108184E4-069C-6DC2-C210-6D34D660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3978EFD6-6FA9-4C43-E83D-3A9821ED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840473-B3E0-3C75-6762-069029340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57" y="1235438"/>
            <a:ext cx="10831286" cy="43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1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7E2D-6BF4-E868-3DCD-A94F9AB2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latin typeface="Times New Roman"/>
                <a:cs typeface="Times New Roman"/>
              </a:rPr>
              <a:t>20. BIBLIOGRAFIE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DE738-096E-AE0E-85EC-DA322F3C9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427" y="1825625"/>
            <a:ext cx="10834373" cy="5019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600" dirty="0">
              <a:latin typeface="Times New Roman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8A2FC0C8-D43A-E0C5-E215-6A7784B32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3587B442-949D-9141-9890-F222317A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611BEEF-B7F9-1187-32E9-B07B97F94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623410"/>
              </p:ext>
            </p:extLst>
          </p:nvPr>
        </p:nvGraphicFramePr>
        <p:xfrm>
          <a:off x="424543" y="1480457"/>
          <a:ext cx="11570161" cy="52114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10257">
                  <a:extLst>
                    <a:ext uri="{9D8B030D-6E8A-4147-A177-3AD203B41FA5}">
                      <a16:colId xmlns:a16="http://schemas.microsoft.com/office/drawing/2014/main" val="1674847357"/>
                    </a:ext>
                  </a:extLst>
                </a:gridCol>
                <a:gridCol w="3959904">
                  <a:extLst>
                    <a:ext uri="{9D8B030D-6E8A-4147-A177-3AD203B41FA5}">
                      <a16:colId xmlns:a16="http://schemas.microsoft.com/office/drawing/2014/main" val="3540365395"/>
                    </a:ext>
                  </a:extLst>
                </a:gridCol>
              </a:tblGrid>
              <a:tr h="5211494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4"/>
                        </a:rPr>
                        <a:t>Termostatul de camera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5"/>
                        </a:rPr>
                        <a:t>Termistor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[3]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6"/>
                        </a:rPr>
                        <a:t>Senzori capacitivi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[4]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7"/>
                        </a:rPr>
                        <a:t>Senzori rezistivi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[5]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8"/>
                        </a:rPr>
                        <a:t>Senzori inductivi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[6]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9"/>
                        </a:rPr>
                        <a:t>Principii termocuplu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[7]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0"/>
                        </a:rPr>
                        <a:t>Principii traductoare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[8]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1"/>
                        </a:rPr>
                        <a:t>Datasheet LMT84LP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[9]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2"/>
                        </a:rPr>
                        <a:t>Datasheet AB13-130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[10]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3"/>
                        </a:rPr>
                        <a:t>Datasheet TMP36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[11]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4"/>
                        </a:rPr>
                        <a:t>Datasheet LM35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[12]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5"/>
                        </a:rPr>
                        <a:t>Datasheet TC1046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[13]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6"/>
                        </a:rPr>
                        <a:t>Datasheet MCP6001</a:t>
                      </a:r>
                      <a:endParaRPr lang="en-US" sz="16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[14]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7"/>
                        </a:rPr>
                        <a:t>Datasheet ADC0808</a:t>
                      </a:r>
                    </a:p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[15]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8"/>
                        </a:rPr>
                        <a:t>Despre LCD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[16]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19"/>
                        </a:rPr>
                        <a:t>Caractere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[17]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20"/>
                        </a:rPr>
                        <a:t>Datasheet LCD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[18]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21"/>
                        </a:rPr>
                        <a:t>Alte surse de inspiratie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 </a:t>
                      </a:r>
                    </a:p>
                    <a:p>
                      <a:pPr marL="0" marR="0" lvl="0" indent="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[19]  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22"/>
                        </a:rPr>
                        <a:t>Crearea caracterelor pe LCD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[20]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23"/>
                        </a:rPr>
                        <a:t>Microcontrolerul 8051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[21]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24"/>
                        </a:rPr>
                        <a:t>https://chat.openai.com/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[22]  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23"/>
                        </a:rPr>
                        <a:t>Caracterele speciale pe LCD cu uC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[23]  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25"/>
                        </a:rPr>
                        <a:t>Youtube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[24]  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26"/>
                        </a:rPr>
                        <a:t>Youtube2</a:t>
                      </a:r>
                      <a:endParaRPr lang="en-US" sz="1600" b="0" i="0" u="none" strike="noStrike" noProof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[25]  </a:t>
                      </a:r>
                      <a:r>
                        <a:rPr lang="en-US" sz="1600" b="0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  <a:hlinkClick r:id="rId27"/>
                        </a:rPr>
                        <a:t>Youtube3</a:t>
                      </a:r>
                      <a:endParaRPr lang="en-US" sz="1600" b="1" i="0" u="none" strike="noStrike" noProof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[26]  </a:t>
                      </a:r>
                      <a:r>
                        <a:rPr lang="en-US" sz="1600" b="0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  <a:hlinkClick r:id="rId28"/>
                        </a:rPr>
                        <a:t>Youtube4</a:t>
                      </a:r>
                      <a:endParaRPr lang="en-US" sz="1600" b="1" i="0" u="none" strike="noStrike" noProof="0">
                        <a:solidFill>
                          <a:srgbClr val="FFFFFF"/>
                        </a:solidFill>
                        <a:latin typeface="Times New Roman"/>
                      </a:endParaRP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[27]  </a:t>
                      </a:r>
                      <a:r>
                        <a:rPr lang="en-US" sz="1600" b="0" i="0" u="none" strike="noStrike" noProof="0" dirty="0">
                          <a:solidFill>
                            <a:srgbClr val="FFFFFF"/>
                          </a:solidFill>
                          <a:latin typeface="Times New Roman"/>
                          <a:hlinkClick r:id="rId29"/>
                        </a:rPr>
                        <a:t>Youtube5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[28] 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30"/>
                        </a:rPr>
                        <a:t>Releul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</a:p>
                    <a:p>
                      <a:pPr marL="228600" marR="0" lvl="0" indent="-228600" algn="l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[29] </a:t>
                      </a:r>
                      <a:r>
                        <a:rPr lang="en-US" sz="16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  <a:hlinkClick r:id="rId31"/>
                        </a:rPr>
                        <a:t>Tastatura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648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243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39A3-C478-9655-3B2C-90D12529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147" y="-1016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3000" dirty="0">
                <a:latin typeface="Times New Roman"/>
                <a:cs typeface="Times New Roman"/>
              </a:rPr>
              <a:t>3.1. SENZORII REZISTIVI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D1FA8-7477-377F-FE47-4CFECC4D0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795" y="2080091"/>
            <a:ext cx="7438861" cy="3483864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None/>
            </a:pPr>
            <a:r>
              <a:rPr lang="en-US" sz="1400" dirty="0">
                <a:latin typeface="Times New Roman"/>
                <a:cs typeface="Times New Roman"/>
              </a:rPr>
              <a:t>   </a:t>
            </a:r>
            <a:r>
              <a:rPr lang="en-US" sz="1400" dirty="0" err="1">
                <a:latin typeface="Times New Roman"/>
                <a:cs typeface="Times New Roman"/>
              </a:rPr>
              <a:t>Acest</a:t>
            </a:r>
            <a:r>
              <a:rPr lang="en-US" sz="1400" dirty="0">
                <a:latin typeface="Times New Roman"/>
                <a:cs typeface="Times New Roman"/>
              </a:rPr>
              <a:t> tip de </a:t>
            </a:r>
            <a:r>
              <a:rPr lang="en-US" sz="1400" dirty="0" err="1">
                <a:latin typeface="Times New Roman"/>
                <a:cs typeface="Times New Roman"/>
              </a:rPr>
              <a:t>senzor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utilizează</a:t>
            </a:r>
            <a:r>
              <a:rPr lang="en-US" sz="1400" dirty="0">
                <a:latin typeface="Times New Roman"/>
                <a:cs typeface="Times New Roman"/>
              </a:rPr>
              <a:t> o </a:t>
            </a:r>
            <a:r>
              <a:rPr lang="en-US" sz="1400" dirty="0" err="1">
                <a:latin typeface="Times New Roman"/>
                <a:cs typeface="Times New Roman"/>
              </a:rPr>
              <a:t>schimbare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în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rezistența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electrică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pentru</a:t>
            </a:r>
            <a:r>
              <a:rPr lang="en-US" sz="1400" dirty="0">
                <a:latin typeface="Times New Roman"/>
                <a:cs typeface="Times New Roman"/>
              </a:rPr>
              <a:t> a </a:t>
            </a:r>
            <a:r>
              <a:rPr lang="en-US" sz="1400" dirty="0" err="1">
                <a:latin typeface="Times New Roman"/>
                <a:cs typeface="Times New Roman"/>
              </a:rPr>
              <a:t>măsura</a:t>
            </a:r>
            <a:r>
              <a:rPr lang="en-US" sz="1400" dirty="0">
                <a:latin typeface="Times New Roman"/>
                <a:cs typeface="Times New Roman"/>
              </a:rPr>
              <a:t> o </a:t>
            </a:r>
            <a:r>
              <a:rPr lang="en-US" sz="1400" dirty="0" err="1">
                <a:latin typeface="Times New Roman"/>
                <a:cs typeface="Times New Roman"/>
              </a:rPr>
              <a:t>anumită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cantitate</a:t>
            </a:r>
            <a:r>
              <a:rPr lang="en-US" sz="1400" dirty="0">
                <a:latin typeface="Times New Roman"/>
                <a:cs typeface="Times New Roman"/>
              </a:rPr>
              <a:t>, cum </a:t>
            </a:r>
            <a:r>
              <a:rPr lang="en-US" sz="1400" dirty="0" err="1">
                <a:latin typeface="Times New Roman"/>
                <a:cs typeface="Times New Roman"/>
              </a:rPr>
              <a:t>ar</a:t>
            </a:r>
            <a:r>
              <a:rPr lang="en-US" sz="1400" dirty="0">
                <a:latin typeface="Times New Roman"/>
                <a:cs typeface="Times New Roman"/>
              </a:rPr>
              <a:t> fi </a:t>
            </a:r>
            <a:r>
              <a:rPr lang="en-US" sz="1400" dirty="0" err="1">
                <a:latin typeface="Times New Roman"/>
                <a:cs typeface="Times New Roman"/>
              </a:rPr>
              <a:t>temperatură</a:t>
            </a:r>
            <a:r>
              <a:rPr lang="en-US" sz="1400" dirty="0">
                <a:latin typeface="Times New Roman"/>
                <a:cs typeface="Times New Roman"/>
              </a:rPr>
              <a:t>, </a:t>
            </a:r>
            <a:r>
              <a:rPr lang="en-US" sz="1400" dirty="0" err="1">
                <a:latin typeface="Times New Roman"/>
                <a:cs typeface="Times New Roman"/>
              </a:rPr>
              <a:t>presiune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sau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umiditate</a:t>
            </a:r>
            <a:r>
              <a:rPr lang="en-US" sz="1400" dirty="0">
                <a:latin typeface="Times New Roman"/>
                <a:cs typeface="Times New Roman"/>
              </a:rPr>
              <a:t>. </a:t>
            </a:r>
            <a:endParaRPr lang="en-US"/>
          </a:p>
          <a:p>
            <a:pPr algn="just">
              <a:buNone/>
            </a:pPr>
            <a:r>
              <a:rPr lang="en-US" sz="1400" dirty="0">
                <a:latin typeface="Times New Roman"/>
                <a:cs typeface="Times New Roman"/>
              </a:rPr>
              <a:t>    </a:t>
            </a:r>
            <a:r>
              <a:rPr lang="en-US" sz="1400" dirty="0" err="1">
                <a:latin typeface="Times New Roman"/>
                <a:cs typeface="Times New Roman"/>
              </a:rPr>
              <a:t>Exemple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includ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termistorele</a:t>
            </a:r>
            <a:r>
              <a:rPr lang="en-US" sz="1400" dirty="0">
                <a:latin typeface="Times New Roman"/>
                <a:cs typeface="Times New Roman"/>
              </a:rPr>
              <a:t>, care </a:t>
            </a:r>
            <a:r>
              <a:rPr lang="en-US" sz="1400" dirty="0" err="1">
                <a:latin typeface="Times New Roman"/>
                <a:cs typeface="Times New Roman"/>
              </a:rPr>
              <a:t>își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schimbă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rezistența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în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funcție</a:t>
            </a:r>
            <a:r>
              <a:rPr lang="en-US" sz="1400" dirty="0">
                <a:latin typeface="Times New Roman"/>
                <a:cs typeface="Times New Roman"/>
              </a:rPr>
              <a:t> de </a:t>
            </a:r>
            <a:r>
              <a:rPr lang="en-US" sz="1400" dirty="0" err="1">
                <a:latin typeface="Times New Roman"/>
                <a:cs typeface="Times New Roman"/>
              </a:rPr>
              <a:t>temperatură</a:t>
            </a:r>
            <a:r>
              <a:rPr lang="en-US" sz="1400" dirty="0">
                <a:latin typeface="Times New Roman"/>
                <a:cs typeface="Times New Roman"/>
              </a:rPr>
              <a:t>, </a:t>
            </a:r>
            <a:r>
              <a:rPr lang="en-US" sz="1400" dirty="0" err="1">
                <a:latin typeface="Times New Roman"/>
                <a:cs typeface="Times New Roman"/>
              </a:rPr>
              <a:t>și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senzorii</a:t>
            </a:r>
            <a:r>
              <a:rPr lang="en-US" sz="1400" dirty="0">
                <a:latin typeface="Times New Roman"/>
                <a:cs typeface="Times New Roman"/>
              </a:rPr>
              <a:t> de </a:t>
            </a:r>
            <a:r>
              <a:rPr lang="en-US" sz="1400" dirty="0" err="1">
                <a:latin typeface="Times New Roman"/>
                <a:cs typeface="Times New Roman"/>
              </a:rPr>
              <a:t>umiditate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rezistivi</a:t>
            </a:r>
            <a:r>
              <a:rPr lang="en-US" sz="1400" dirty="0">
                <a:latin typeface="Times New Roman"/>
                <a:cs typeface="Times New Roman"/>
              </a:rPr>
              <a:t>.</a:t>
            </a:r>
          </a:p>
          <a:p>
            <a:pPr algn="just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400" dirty="0">
                <a:latin typeface="Times New Roman"/>
                <a:cs typeface="Times New Roman"/>
              </a:rPr>
              <a:t>    Un </a:t>
            </a:r>
            <a:r>
              <a:rPr lang="en-US" sz="1400" dirty="0" err="1">
                <a:latin typeface="Times New Roman"/>
                <a:cs typeface="Times New Roman"/>
              </a:rPr>
              <a:t>senzor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rezistiv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este</a:t>
            </a:r>
            <a:r>
              <a:rPr lang="en-US" sz="1400" dirty="0">
                <a:latin typeface="Times New Roman"/>
                <a:cs typeface="Times New Roman"/>
              </a:rPr>
              <a:t>, din </a:t>
            </a:r>
            <a:r>
              <a:rPr lang="en-US" sz="1400" dirty="0" err="1">
                <a:latin typeface="Times New Roman"/>
                <a:cs typeface="Times New Roman"/>
              </a:rPr>
              <a:t>punct</a:t>
            </a:r>
            <a:r>
              <a:rPr lang="en-US" sz="1400" dirty="0">
                <a:latin typeface="Times New Roman"/>
                <a:cs typeface="Times New Roman"/>
              </a:rPr>
              <a:t> de </a:t>
            </a:r>
            <a:r>
              <a:rPr lang="en-US" sz="1400" dirty="0" err="1">
                <a:latin typeface="Times New Roman"/>
                <a:cs typeface="Times New Roman"/>
              </a:rPr>
              <a:t>vedere</a:t>
            </a:r>
            <a:r>
              <a:rPr lang="en-US" sz="1400" dirty="0">
                <a:latin typeface="Times New Roman"/>
                <a:cs typeface="Times New Roman"/>
              </a:rPr>
              <a:t> electric, un </a:t>
            </a:r>
            <a:r>
              <a:rPr lang="en-US" sz="1400" dirty="0" err="1">
                <a:latin typeface="Times New Roman"/>
                <a:cs typeface="Times New Roman"/>
              </a:rPr>
              <a:t>rezistor</a:t>
            </a:r>
            <a:r>
              <a:rPr lang="en-US" sz="1400" dirty="0">
                <a:latin typeface="Times New Roman"/>
                <a:cs typeface="Times New Roman"/>
              </a:rPr>
              <a:t> a </a:t>
            </a:r>
            <a:r>
              <a:rPr lang="en-US" sz="1400" dirty="0" err="1">
                <a:latin typeface="Times New Roman"/>
                <a:cs typeface="Times New Roman"/>
              </a:rPr>
              <a:t>carui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rezistentaelectrica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este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exprimata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prin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relatia</a:t>
            </a:r>
            <a:r>
              <a:rPr lang="en-US" sz="1400" dirty="0">
                <a:latin typeface="Times New Roman"/>
                <a:cs typeface="Times New Roman"/>
              </a:rPr>
              <a:t>: </a:t>
            </a:r>
          </a:p>
          <a:p>
            <a:pPr algn="just">
              <a:buNone/>
            </a:pPr>
            <a:endParaRPr lang="en-US" sz="1400" dirty="0">
              <a:latin typeface="Times New Roman"/>
              <a:cs typeface="Segoe UI"/>
            </a:endParaRPr>
          </a:p>
          <a:p>
            <a:pPr algn="just"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algn="just">
              <a:buNone/>
            </a:pPr>
            <a:r>
              <a:rPr lang="en-US" sz="1400" dirty="0" err="1">
                <a:latin typeface="Times New Roman"/>
                <a:cs typeface="Times New Roman"/>
              </a:rPr>
              <a:t>unde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  <a:p>
            <a:pPr algn="just">
              <a:buNone/>
            </a:pPr>
            <a:r>
              <a:rPr lang="en-US" sz="1400" dirty="0">
                <a:latin typeface="Times New Roman"/>
                <a:cs typeface="Times New Roman"/>
              </a:rPr>
              <a:t>ρ – </a:t>
            </a:r>
            <a:r>
              <a:rPr lang="en-US" sz="1400" dirty="0" err="1">
                <a:latin typeface="Times New Roman"/>
                <a:cs typeface="Times New Roman"/>
              </a:rPr>
              <a:t>rezistivitatea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materialului</a:t>
            </a:r>
            <a:r>
              <a:rPr lang="en-US" sz="1400" dirty="0">
                <a:latin typeface="Times New Roman"/>
                <a:cs typeface="Times New Roman"/>
              </a:rPr>
              <a:t> [ Wm];</a:t>
            </a:r>
          </a:p>
          <a:p>
            <a:pPr algn="just">
              <a:buNone/>
            </a:pPr>
            <a:r>
              <a:rPr lang="en-US" sz="1400" dirty="0">
                <a:latin typeface="Times New Roman"/>
                <a:cs typeface="Times New Roman"/>
              </a:rPr>
              <a:t>l – </a:t>
            </a:r>
            <a:r>
              <a:rPr lang="en-US" sz="1400" dirty="0" err="1">
                <a:latin typeface="Times New Roman"/>
                <a:cs typeface="Times New Roman"/>
              </a:rPr>
              <a:t>lungimea</a:t>
            </a:r>
            <a:r>
              <a:rPr lang="en-US" sz="1400" dirty="0">
                <a:latin typeface="Times New Roman"/>
                <a:cs typeface="Times New Roman"/>
              </a:rPr>
              <a:t>;</a:t>
            </a:r>
          </a:p>
          <a:p>
            <a:pPr algn="just">
              <a:buNone/>
            </a:pPr>
            <a:r>
              <a:rPr lang="en-US" sz="1400" dirty="0">
                <a:latin typeface="Times New Roman"/>
                <a:cs typeface="Times New Roman"/>
              </a:rPr>
              <a:t>A – aria </a:t>
            </a:r>
            <a:r>
              <a:rPr lang="en-US" sz="1400" dirty="0" err="1">
                <a:latin typeface="Times New Roman"/>
                <a:cs typeface="Times New Roman"/>
              </a:rPr>
              <a:t>sectiunii</a:t>
            </a:r>
            <a:r>
              <a:rPr lang="en-US" sz="1400" dirty="0">
                <a:latin typeface="Times New Roman"/>
                <a:cs typeface="Times New Roman"/>
              </a:rPr>
              <a:t> </a:t>
            </a:r>
            <a:r>
              <a:rPr lang="en-US" sz="1400" dirty="0" err="1">
                <a:latin typeface="Times New Roman"/>
                <a:cs typeface="Times New Roman"/>
              </a:rPr>
              <a:t>transversale</a:t>
            </a:r>
            <a:r>
              <a:rPr lang="en-US" sz="1400" dirty="0">
                <a:latin typeface="Times New Roman"/>
                <a:cs typeface="Times New Roman"/>
              </a:rPr>
              <a:t> [m</a:t>
            </a:r>
            <a:r>
              <a:rPr lang="en-US" sz="1400" baseline="30000" dirty="0">
                <a:latin typeface="Times New Roman"/>
                <a:cs typeface="Times New Roman"/>
              </a:rPr>
              <a:t>2</a:t>
            </a:r>
            <a:r>
              <a:rPr lang="en-US" sz="1400" dirty="0">
                <a:latin typeface="Times New Roman"/>
                <a:cs typeface="Times New Roman"/>
              </a:rPr>
              <a:t>]</a:t>
            </a:r>
          </a:p>
          <a:p>
            <a:pPr marL="0" indent="0">
              <a:buNone/>
            </a:pPr>
            <a:endParaRPr lang="en-US" sz="1200">
              <a:latin typeface="Times New Roman"/>
              <a:cs typeface="Times New Roman"/>
            </a:endParaRPr>
          </a:p>
          <a:p>
            <a:endParaRPr lang="en-US" sz="1200"/>
          </a:p>
        </p:txBody>
      </p:sp>
      <p:pic>
        <p:nvPicPr>
          <p:cNvPr id="13" name="Picture 12" descr="Senzor de forta rezistiv FSR402 - ARDUSHOP">
            <a:extLst>
              <a:ext uri="{FF2B5EF4-FFF2-40B4-BE49-F238E27FC236}">
                <a16:creationId xmlns:a16="http://schemas.microsoft.com/office/drawing/2014/main" id="{09C0616D-A9F2-6BC7-7F8D-7B8D6231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9011" y="1974135"/>
            <a:ext cx="3429969" cy="3429969"/>
          </a:xfrm>
          <a:prstGeom prst="rect">
            <a:avLst/>
          </a:prstGeom>
        </p:spPr>
      </p:pic>
      <p:pic>
        <p:nvPicPr>
          <p:cNvPr id="12" name="Picture 11" descr="A black and white image of a mathematical equation&#10;&#10;Description automatically generated">
            <a:extLst>
              <a:ext uri="{FF2B5EF4-FFF2-40B4-BE49-F238E27FC236}">
                <a16:creationId xmlns:a16="http://schemas.microsoft.com/office/drawing/2014/main" id="{4E104512-C15D-80BD-F950-3AD296430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742" r="5660"/>
          <a:stretch/>
        </p:blipFill>
        <p:spPr>
          <a:xfrm>
            <a:off x="3465866" y="3821515"/>
            <a:ext cx="1273377" cy="827705"/>
          </a:xfrm>
          <a:prstGeom prst="rect">
            <a:avLst/>
          </a:prstGeom>
        </p:spPr>
      </p:pic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3F2EE3B0-1253-400E-F1D5-9744AC925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DB19F90F-0190-B107-581C-75D5E42C65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1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B422-F006-44B7-DE00-A8582C62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264" y="352213"/>
            <a:ext cx="6994821" cy="1481328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latin typeface="Times New Roman"/>
                <a:cs typeface="Times New Roman"/>
              </a:rPr>
              <a:t>3.1.1.  SENZORUL TERMOREZISTIV</a:t>
            </a:r>
            <a:endParaRPr lang="en-US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E901F-A30C-7375-B3DA-D1F4CDF13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37" y="2214589"/>
            <a:ext cx="6717840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 rtl="0">
              <a:buNone/>
            </a:pPr>
            <a:r>
              <a:rPr lang="en-US" sz="1600" dirty="0" err="1">
                <a:latin typeface="Times New Roman"/>
                <a:ea typeface="Segoe UI"/>
                <a:cs typeface="Segoe UI"/>
              </a:rPr>
              <a:t>Traductoarele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dirty="0" err="1">
                <a:latin typeface="Times New Roman"/>
                <a:ea typeface="Segoe UI"/>
                <a:cs typeface="Segoe UI"/>
              </a:rPr>
              <a:t>termorezistive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dirty="0" err="1">
                <a:latin typeface="Times New Roman"/>
                <a:ea typeface="Segoe UI"/>
                <a:cs typeface="Segoe UI"/>
              </a:rPr>
              <a:t>cuprind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dirty="0" err="1">
                <a:latin typeface="Times New Roman"/>
                <a:ea typeface="Segoe UI"/>
                <a:cs typeface="Segoe UI"/>
              </a:rPr>
              <a:t>senzori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a </a:t>
            </a:r>
            <a:r>
              <a:rPr lang="en-US" sz="1600" dirty="0" err="1">
                <a:latin typeface="Times New Roman"/>
                <a:ea typeface="Segoe UI"/>
                <a:cs typeface="Segoe UI"/>
              </a:rPr>
              <a:t>căror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dirty="0" err="1">
                <a:latin typeface="Times New Roman"/>
                <a:ea typeface="Segoe UI"/>
                <a:cs typeface="Segoe UI"/>
              </a:rPr>
              <a:t>rezistență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dirty="0" err="1">
                <a:latin typeface="Times New Roman"/>
                <a:ea typeface="Segoe UI"/>
                <a:cs typeface="Segoe UI"/>
              </a:rPr>
              <a:t>electrică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dirty="0" err="1">
                <a:latin typeface="Times New Roman"/>
                <a:ea typeface="Segoe UI"/>
                <a:cs typeface="Segoe UI"/>
              </a:rPr>
              <a:t>depinde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de </a:t>
            </a:r>
            <a:r>
              <a:rPr lang="en-US" sz="1600" dirty="0" err="1">
                <a:latin typeface="Times New Roman"/>
                <a:ea typeface="Segoe UI"/>
                <a:cs typeface="Segoe UI"/>
              </a:rPr>
              <a:t>temperatură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. </a:t>
            </a:r>
            <a:endParaRPr lang="en-US" sz="1600" dirty="0">
              <a:latin typeface="Times New Roman"/>
              <a:cs typeface="Times New Roman"/>
            </a:endParaRPr>
          </a:p>
          <a:p>
            <a:pPr marL="0" indent="0" algn="just" rtl="0">
              <a:buNone/>
            </a:pPr>
            <a:r>
              <a:rPr lang="en-US" sz="1600" err="1">
                <a:latin typeface="Times New Roman"/>
                <a:ea typeface="Segoe UI"/>
                <a:cs typeface="Segoe UI"/>
              </a:rPr>
              <a:t>Senzorii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termorezistivi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sunt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realizați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din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metale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pure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și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din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materiale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semiconductoare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,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bazându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-se pe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proprietățile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materialelor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conductoare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și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semiconductoare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de a-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și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modifica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rezistivitatea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electrică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la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variația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 </a:t>
            </a:r>
            <a:r>
              <a:rPr lang="en-US" sz="1600" err="1">
                <a:latin typeface="Times New Roman"/>
                <a:ea typeface="Segoe UI"/>
                <a:cs typeface="Segoe UI"/>
              </a:rPr>
              <a:t>temperaturii</a:t>
            </a:r>
            <a:r>
              <a:rPr lang="en-US" sz="1600" dirty="0">
                <a:latin typeface="Times New Roman"/>
                <a:ea typeface="Segoe UI"/>
                <a:cs typeface="Segoe UI"/>
              </a:rPr>
              <a:t>.  </a:t>
            </a:r>
          </a:p>
          <a:p>
            <a:pPr marL="0" indent="0" algn="just">
              <a:buNone/>
            </a:pPr>
            <a:r>
              <a:rPr lang="en-US" sz="1500" dirty="0" err="1">
                <a:latin typeface="Times New Roman"/>
                <a:cs typeface="Times New Roman"/>
              </a:rPr>
              <a:t>Pentru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metale</a:t>
            </a:r>
            <a:r>
              <a:rPr lang="en-US" sz="1500" dirty="0">
                <a:latin typeface="Times New Roman"/>
                <a:cs typeface="Times New Roman"/>
              </a:rPr>
              <a:t>, </a:t>
            </a:r>
            <a:r>
              <a:rPr lang="en-US" sz="1500" dirty="0" err="1">
                <a:latin typeface="Times New Roman"/>
                <a:cs typeface="Times New Roman"/>
              </a:rPr>
              <a:t>benzile</a:t>
            </a:r>
            <a:r>
              <a:rPr lang="en-US" sz="1500" dirty="0">
                <a:latin typeface="Times New Roman"/>
                <a:cs typeface="Times New Roman"/>
              </a:rPr>
              <a:t> de </a:t>
            </a:r>
            <a:r>
              <a:rPr lang="en-US" sz="1500" dirty="0" err="1">
                <a:latin typeface="Times New Roman"/>
                <a:cs typeface="Times New Roman"/>
              </a:rPr>
              <a:t>valență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și</a:t>
            </a:r>
            <a:r>
              <a:rPr lang="en-US" sz="1500" dirty="0">
                <a:latin typeface="Times New Roman"/>
                <a:cs typeface="Times New Roman"/>
              </a:rPr>
              <a:t> de </a:t>
            </a:r>
            <a:r>
              <a:rPr lang="en-US" sz="1500" dirty="0" err="1">
                <a:latin typeface="Times New Roman"/>
                <a:cs typeface="Times New Roman"/>
              </a:rPr>
              <a:t>conducție</a:t>
            </a:r>
            <a:r>
              <a:rPr lang="en-US" sz="1500" dirty="0">
                <a:latin typeface="Times New Roman"/>
                <a:cs typeface="Times New Roman"/>
              </a:rPr>
              <a:t> se </a:t>
            </a:r>
            <a:r>
              <a:rPr lang="en-US" sz="1500" dirty="0" err="1">
                <a:latin typeface="Times New Roman"/>
                <a:cs typeface="Times New Roman"/>
              </a:rPr>
              <a:t>suprapun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parțial</a:t>
            </a:r>
            <a:r>
              <a:rPr lang="en-US" sz="1500" dirty="0">
                <a:latin typeface="Times New Roman"/>
                <a:cs typeface="Times New Roman"/>
              </a:rPr>
              <a:t>, </a:t>
            </a:r>
            <a:r>
              <a:rPr lang="en-US" sz="1500" dirty="0" err="1">
                <a:latin typeface="Times New Roman"/>
                <a:cs typeface="Times New Roman"/>
              </a:rPr>
              <a:t>astfel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că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există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întotdeauna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electroni</a:t>
            </a:r>
            <a:r>
              <a:rPr lang="en-US" sz="1500" dirty="0">
                <a:latin typeface="Times New Roman"/>
                <a:cs typeface="Times New Roman"/>
              </a:rPr>
              <a:t> de </a:t>
            </a:r>
            <a:r>
              <a:rPr lang="en-US" sz="1500" dirty="0" err="1">
                <a:latin typeface="Times New Roman"/>
                <a:cs typeface="Times New Roman"/>
              </a:rPr>
              <a:t>conducție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și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metalul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prezintă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dirty="0" err="1">
                <a:latin typeface="Times New Roman"/>
                <a:cs typeface="Times New Roman"/>
              </a:rPr>
              <a:t>conductivitate</a:t>
            </a:r>
            <a:r>
              <a:rPr lang="en-US" sz="1500" dirty="0">
                <a:latin typeface="Times New Roman"/>
                <a:cs typeface="Times New Roman"/>
              </a:rPr>
              <a:t>. </a:t>
            </a:r>
          </a:p>
          <a:p>
            <a:pPr marL="0" indent="0" algn="just">
              <a:buNone/>
            </a:pPr>
            <a:r>
              <a:rPr lang="en-US" sz="1500" err="1">
                <a:latin typeface="Times New Roman"/>
                <a:cs typeface="Times New Roman"/>
              </a:rPr>
              <a:t>În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err="1">
                <a:latin typeface="Times New Roman"/>
                <a:cs typeface="Times New Roman"/>
              </a:rPr>
              <a:t>acest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err="1">
                <a:latin typeface="Times New Roman"/>
                <a:cs typeface="Times New Roman"/>
              </a:rPr>
              <a:t>caz</a:t>
            </a:r>
            <a:r>
              <a:rPr lang="en-US" sz="1500" dirty="0">
                <a:latin typeface="Times New Roman"/>
                <a:cs typeface="Times New Roman"/>
              </a:rPr>
              <a:t>, </a:t>
            </a:r>
            <a:r>
              <a:rPr lang="en-US" sz="1500" err="1">
                <a:latin typeface="Times New Roman"/>
                <a:cs typeface="Times New Roman"/>
              </a:rPr>
              <a:t>rezistența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err="1">
                <a:latin typeface="Times New Roman"/>
                <a:cs typeface="Times New Roman"/>
              </a:rPr>
              <a:t>senzorului</a:t>
            </a:r>
            <a:r>
              <a:rPr lang="en-US" sz="1500" dirty="0">
                <a:latin typeface="Times New Roman"/>
                <a:cs typeface="Times New Roman"/>
              </a:rPr>
              <a:t> </a:t>
            </a:r>
            <a:r>
              <a:rPr lang="en-US" sz="1500" err="1">
                <a:latin typeface="Times New Roman"/>
                <a:cs typeface="Times New Roman"/>
              </a:rPr>
              <a:t>depinde</a:t>
            </a:r>
            <a:r>
              <a:rPr lang="en-US" sz="1500" dirty="0">
                <a:latin typeface="Times New Roman"/>
                <a:cs typeface="Times New Roman"/>
              </a:rPr>
              <a:t> de </a:t>
            </a:r>
            <a:r>
              <a:rPr lang="en-US" sz="1500" err="1">
                <a:latin typeface="Times New Roman"/>
                <a:cs typeface="Times New Roman"/>
              </a:rPr>
              <a:t>temperatură</a:t>
            </a:r>
            <a:r>
              <a:rPr lang="en-US" sz="1500" dirty="0">
                <a:latin typeface="Times New Roman"/>
                <a:cs typeface="Times New Roman"/>
              </a:rPr>
              <a:t>.</a:t>
            </a:r>
            <a:endParaRPr lang="en-US" sz="1500" dirty="0"/>
          </a:p>
        </p:txBody>
      </p:sp>
      <p:pic>
        <p:nvPicPr>
          <p:cNvPr id="8" name="Picture 7" descr="Senzor de temperatură, cu fir, digital, măsurare: -55°C până la +125°C,  sondă+cablu de teflon 1m Producător - Angrosist electric și magazin Reeline">
            <a:extLst>
              <a:ext uri="{FF2B5EF4-FFF2-40B4-BE49-F238E27FC236}">
                <a16:creationId xmlns:a16="http://schemas.microsoft.com/office/drawing/2014/main" id="{333A0780-C23E-8956-0FCD-E7C63A6EA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143" y="1520335"/>
            <a:ext cx="2257359" cy="1709129"/>
          </a:xfrm>
          <a:prstGeom prst="rect">
            <a:avLst/>
          </a:prstGeom>
        </p:spPr>
      </p:pic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EF03E28C-C652-8869-0900-EECACA3EF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470DCB60-A967-CBED-B6D8-2EBFE622C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pic>
        <p:nvPicPr>
          <p:cNvPr id="4" name="Picture 3" descr="Tipuri de senzori de temperatură: cum funcționează și în ce proiecte se  folosesc – Robofun Blog de Robotică &amp; Electronică">
            <a:extLst>
              <a:ext uri="{FF2B5EF4-FFF2-40B4-BE49-F238E27FC236}">
                <a16:creationId xmlns:a16="http://schemas.microsoft.com/office/drawing/2014/main" id="{C41844CB-0800-639C-1609-D634DCF8D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5783" y="2736850"/>
            <a:ext cx="2620434" cy="266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68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ermorezistente - Senzori temperatură - GeTech Automation">
            <a:extLst>
              <a:ext uri="{FF2B5EF4-FFF2-40B4-BE49-F238E27FC236}">
                <a16:creationId xmlns:a16="http://schemas.microsoft.com/office/drawing/2014/main" id="{D22143A1-C055-DBC2-A108-057EE78DE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08" y="1550558"/>
            <a:ext cx="3205093" cy="315066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768BF-F1B5-191B-861A-C4F749C76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9264" y="1720818"/>
            <a:ext cx="4944221" cy="417177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Termorezistențele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sunt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rezistențe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executate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din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metale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pure, care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prezintă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mari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variații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de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rezistivitate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cu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temperatura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,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rezultând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o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caracteristică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de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conversie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liniară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, pe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intervale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largi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de </a:t>
            </a:r>
            <a:r>
              <a:rPr lang="en-US" sz="180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temperatură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. </a:t>
            </a:r>
            <a:endParaRPr lang="en-US" sz="1800" dirty="0">
              <a:solidFill>
                <a:schemeClr val="tx1">
                  <a:alpha val="80000"/>
                </a:schemeClr>
              </a:solidFill>
              <a:latin typeface="Aptos" panose="020B0004020202020204"/>
            </a:endParaRPr>
          </a:p>
          <a:p>
            <a:pPr marL="0" indent="0" algn="just">
              <a:buNone/>
            </a:pPr>
            <a:endParaRPr lang="en-US" sz="1800" dirty="0">
              <a:solidFill>
                <a:schemeClr val="tx1">
                  <a:alpha val="80000"/>
                </a:schemeClr>
              </a:solidFill>
              <a:latin typeface="Times New Roman"/>
              <a:cs typeface="Times New Roman"/>
            </a:endParaRPr>
          </a:p>
          <a:p>
            <a:pPr marL="0" indent="0" algn="just">
              <a:buNone/>
            </a:pP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Termorezistențele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se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utilizează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la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măsurarea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temperaturii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și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în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construcții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speciale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, la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măsurarea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vitezei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gazelor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, a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debitului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volumetric, a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concentrației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gazelor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și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a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presiunilor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 </a:t>
            </a:r>
            <a:r>
              <a:rPr lang="en-US" sz="1800" dirty="0" err="1">
                <a:solidFill>
                  <a:schemeClr val="tx1">
                    <a:alpha val="80000"/>
                  </a:schemeClr>
                </a:solidFill>
                <a:latin typeface="Times New Roman"/>
              </a:rPr>
              <a:t>scăzute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</a:rPr>
              <a:t>.</a:t>
            </a:r>
            <a:r>
              <a:rPr lang="en-US" sz="1800" dirty="0">
                <a:solidFill>
                  <a:schemeClr val="tx1">
                    <a:alpha val="80000"/>
                  </a:schemeClr>
                </a:solidFill>
                <a:latin typeface="Times New Roman"/>
                <a:ea typeface="Times New Roman"/>
                <a:cs typeface="Times New Roman"/>
              </a:rPr>
              <a:t> </a:t>
            </a:r>
            <a:endParaRPr lang="en-US" sz="1800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0F74DEEA-E221-866C-72F6-9CF94AB72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1F477CA2-6BAA-5177-4DB6-43D2CCE50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red logo&#10;&#10;Description automatically generated">
            <a:extLst>
              <a:ext uri="{FF2B5EF4-FFF2-40B4-BE49-F238E27FC236}">
                <a16:creationId xmlns:a16="http://schemas.microsoft.com/office/drawing/2014/main" id="{D87B3575-000F-B574-3F2D-6BC697DA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437"/>
            <a:ext cx="1705430" cy="1279222"/>
          </a:xfrm>
          <a:prstGeom prst="rect">
            <a:avLst/>
          </a:prstGeom>
        </p:spPr>
      </p:pic>
      <p:pic>
        <p:nvPicPr>
          <p:cNvPr id="7" name="Picture 6" descr="A red logo with a black background&#10;&#10;Description automatically generated">
            <a:extLst>
              <a:ext uri="{FF2B5EF4-FFF2-40B4-BE49-F238E27FC236}">
                <a16:creationId xmlns:a16="http://schemas.microsoft.com/office/drawing/2014/main" id="{42E8BC09-5260-EF3F-20B0-901DC3082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1244" y="283331"/>
            <a:ext cx="1271512" cy="715434"/>
          </a:xfrm>
          <a:prstGeom prst="rect">
            <a:avLst/>
          </a:prstGeom>
        </p:spPr>
      </p:pic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E78C1DE-3321-55C5-F469-B3C1AA63B3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801386"/>
              </p:ext>
            </p:extLst>
          </p:nvPr>
        </p:nvGraphicFramePr>
        <p:xfrm>
          <a:off x="1077685" y="1284514"/>
          <a:ext cx="10052953" cy="54972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0035">
                  <a:extLst>
                    <a:ext uri="{9D8B030D-6E8A-4147-A177-3AD203B41FA5}">
                      <a16:colId xmlns:a16="http://schemas.microsoft.com/office/drawing/2014/main" val="1646894515"/>
                    </a:ext>
                  </a:extLst>
                </a:gridCol>
                <a:gridCol w="5412918">
                  <a:extLst>
                    <a:ext uri="{9D8B030D-6E8A-4147-A177-3AD203B41FA5}">
                      <a16:colId xmlns:a16="http://schemas.microsoft.com/office/drawing/2014/main" val="2874954244"/>
                    </a:ext>
                  </a:extLst>
                </a:gridCol>
              </a:tblGrid>
              <a:tr h="549728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Termistor</a:t>
                      </a:r>
                      <a:r>
                        <a:rPr lang="en-US" sz="16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NTC (Negative Temperature Coefficient)</a:t>
                      </a:r>
                    </a:p>
                    <a:p>
                      <a:pPr lvl="0" algn="ctr">
                        <a:buNone/>
                      </a:pPr>
                      <a:endParaRPr lang="en-US" sz="1400" b="1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285750" marR="0" lvl="0" indent="-285750" algn="just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Acest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tip de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termistor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are o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rezistență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care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scade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odată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cu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creșterea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temperaturii</a:t>
                      </a: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228600" marR="0" lvl="0" indent="-228600" algn="just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 </a:t>
                      </a:r>
                    </a:p>
                    <a:p>
                      <a:pPr marL="285750" marR="0" lvl="0" indent="-285750" algn="just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Este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folosit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în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aplicații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 precum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sistemele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Times New Roman"/>
                        </a:rPr>
                        <a:t> de 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control al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temperaturii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,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termometrele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electronice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și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sistemele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de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monitorizare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a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temperaturii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 </a:t>
                      </a:r>
                    </a:p>
                    <a:p>
                      <a:pPr marL="285750" marR="0" lvl="0" indent="-285750" algn="just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Un NTC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este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utilizat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în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mod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obișnuit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ca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senzor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de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temperatură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sau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în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serie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cu un circuit ca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limitator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de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curent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de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intrare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Termistor</a:t>
                      </a:r>
                      <a:r>
                        <a:rPr lang="en-US" sz="1600" b="1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PTC (Positive Temperature Coefficient)</a:t>
                      </a:r>
                    </a:p>
                    <a:p>
                      <a:pPr lvl="0" algn="ctr">
                        <a:buNone/>
                      </a:pPr>
                      <a:endParaRPr lang="en-US" sz="1600" b="1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342900" marR="0" lvl="0" indent="-342900" algn="just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Contrar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termistorilor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NTC, </a:t>
                      </a:r>
                      <a:r>
                        <a:rPr lang="en-US" sz="14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termistorii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PTC au o </a:t>
                      </a:r>
                      <a:r>
                        <a:rPr lang="en-US" sz="14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rezistență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care </a:t>
                      </a:r>
                      <a:r>
                        <a:rPr lang="en-US" sz="14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crește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odată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cu </a:t>
                      </a:r>
                      <a:r>
                        <a:rPr lang="en-US" sz="14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creșterea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dirty="0" err="1">
                          <a:solidFill>
                            <a:srgbClr val="000000"/>
                          </a:solidFill>
                          <a:latin typeface="Times New Roman"/>
                        </a:rPr>
                        <a:t>temperaturii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 </a:t>
                      </a:r>
                    </a:p>
                    <a:p>
                      <a:pPr marL="0" marR="0" lvl="0" indent="0" algn="just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285750" marR="0" lvl="0" indent="-285750" algn="just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Sunt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utilizați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în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aplicații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precum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protecția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împotriva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supraincălzirii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în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aparate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electrocasnice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și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sisteme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de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încălzire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 </a:t>
                      </a:r>
                    </a:p>
                    <a:p>
                      <a:pPr marL="0" marR="0" lvl="0" indent="0" algn="just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b="0" i="0" u="none" strike="noStrike" noProof="0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  <a:p>
                      <a:pPr marL="285750" marR="0" lvl="0" indent="-285750" algn="just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 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Termistorii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PTC sunt de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obicei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instalați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în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serie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cu un circuit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și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sunt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folosiți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pentru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a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proteja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împotriva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condițiilor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de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supracurent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, cum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ar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fi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resetarea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 </a:t>
                      </a:r>
                      <a:r>
                        <a:rPr lang="en-US" sz="1400" b="0" i="0" u="none" strike="noStrike" noProof="0" err="1">
                          <a:solidFill>
                            <a:srgbClr val="000000"/>
                          </a:solidFill>
                          <a:latin typeface="Times New Roman"/>
                        </a:rPr>
                        <a:t>siguranțelor</a:t>
                      </a: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Times New Roman"/>
                        </a:rPr>
                        <a:t>.</a:t>
                      </a:r>
                      <a:endParaRPr lang="en-US" sz="1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9377258"/>
                  </a:ext>
                </a:extLst>
              </a:tr>
            </a:tbl>
          </a:graphicData>
        </a:graphic>
      </p:graphicFrame>
      <p:pic>
        <p:nvPicPr>
          <p:cNvPr id="12" name="Picture 11" descr="Termistor NTC 10K Picatura 3mm - Set 10 bucati">
            <a:extLst>
              <a:ext uri="{FF2B5EF4-FFF2-40B4-BE49-F238E27FC236}">
                <a16:creationId xmlns:a16="http://schemas.microsoft.com/office/drawing/2014/main" id="{269E473F-5F8F-08D5-375B-EA32FB421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450" y="4355646"/>
            <a:ext cx="2563586" cy="2022022"/>
          </a:xfrm>
          <a:prstGeom prst="rect">
            <a:avLst/>
          </a:prstGeom>
        </p:spPr>
      </p:pic>
      <p:pic>
        <p:nvPicPr>
          <p:cNvPr id="13" name="Picture 12" descr="PTC 6x28mm">
            <a:extLst>
              <a:ext uri="{FF2B5EF4-FFF2-40B4-BE49-F238E27FC236}">
                <a16:creationId xmlns:a16="http://schemas.microsoft.com/office/drawing/2014/main" id="{8E0BA6DE-6E98-FB9C-E58A-F424F71C9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2116" y="4350884"/>
            <a:ext cx="1821997" cy="19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34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TERMOSTATUL DE CAMERĂ</vt:lpstr>
      <vt:lpstr>CUPRINS</vt:lpstr>
      <vt:lpstr>CE ESTE UN TERMOSTAT DE CAMERĂ? </vt:lpstr>
      <vt:lpstr>2. SCHEMA BLOC A TERMOSTATULUI DE CAMERA  </vt:lpstr>
      <vt:lpstr>3. SENZORI ANALOGICI </vt:lpstr>
      <vt:lpstr>3.1. SENZORII REZISTIVI</vt:lpstr>
      <vt:lpstr>3.1.1.  SENZORUL TERMOREZISTIV</vt:lpstr>
      <vt:lpstr>PowerPoint Presentation</vt:lpstr>
      <vt:lpstr>PowerPoint Presentation</vt:lpstr>
      <vt:lpstr>4.  SENZORII ALESI</vt:lpstr>
      <vt:lpstr>PowerPoint Presentation</vt:lpstr>
      <vt:lpstr>III. Senzorul: TMP36</vt:lpstr>
      <vt:lpstr>IV. Senzorul: TC1046</vt:lpstr>
      <vt:lpstr>V. Senzorul: LM35</vt:lpstr>
      <vt:lpstr>V. Senzorul: LM35</vt:lpstr>
      <vt:lpstr>PowerPoint Presentation</vt:lpstr>
      <vt:lpstr>6.  CIRCUITUL DE ADAPTARE</vt:lpstr>
      <vt:lpstr>PowerPoint Presentation</vt:lpstr>
      <vt:lpstr>PowerPoint Presentation</vt:lpstr>
      <vt:lpstr>7.   CONVERTORUL ANALOGIC DIGITAL</vt:lpstr>
      <vt:lpstr>PowerPoint Presentation</vt:lpstr>
      <vt:lpstr>PowerPoint Presentation</vt:lpstr>
      <vt:lpstr>8. SCHEMELE IN PROTEUS PENTRU 8-40°C</vt:lpstr>
      <vt:lpstr>PowerPoint Presentation</vt:lpstr>
      <vt:lpstr>9. CONSIDERATII TEORETICE: LCD</vt:lpstr>
      <vt:lpstr>10.  LCD-UL ALES</vt:lpstr>
      <vt:lpstr>CONFIGURATIA PINILOR</vt:lpstr>
      <vt:lpstr>INITIALIZAREA  LCD-ULUI</vt:lpstr>
      <vt:lpstr>11. CIRCUIT IN PROTEUS PENTRU SCRIEREA NUMELUI SI A GRUPEI PE UN LCD</vt:lpstr>
      <vt:lpstr>12. CE ESTE UN MICROCONTROLER?</vt:lpstr>
      <vt:lpstr>PowerPoint Presentation</vt:lpstr>
      <vt:lpstr>13. TIPURI DE MICROCONTROLERE</vt:lpstr>
      <vt:lpstr>PowerPoint Presentation</vt:lpstr>
      <vt:lpstr>PowerPoint Presentation</vt:lpstr>
      <vt:lpstr>PowerPoint Presentation</vt:lpstr>
      <vt:lpstr>PowerPoint Presentation</vt:lpstr>
      <vt:lpstr>14. TABELE CU CARACTERISTICI ALE MICROCONTROLERELOR</vt:lpstr>
      <vt:lpstr>TABEL CU CARACTERISTICI A 5 MICROCONTROLERE </vt:lpstr>
      <vt:lpstr>15. MICROCONTROLERUL ALES</vt:lpstr>
      <vt:lpstr>PowerPoint Presentation</vt:lpstr>
      <vt:lpstr>PowerPoint Presentation</vt:lpstr>
      <vt:lpstr>OSCILATORUL CU CUART</vt:lpstr>
      <vt:lpstr>16. SCRIEREA UNUI CARACTER SPECIAL PE LCD</vt:lpstr>
      <vt:lpstr>PowerPoint Presentation</vt:lpstr>
      <vt:lpstr>17. TASTATURA</vt:lpstr>
      <vt:lpstr>18. RELEUL</vt:lpstr>
      <vt:lpstr>PowerPoint Presentation</vt:lpstr>
      <vt:lpstr>19. SCHEMA FINALA A TERMOSTATULUI DE CAMERA</vt:lpstr>
      <vt:lpstr>Schema finala la temperatura de 23°C</vt:lpstr>
      <vt:lpstr>Schema finala la temperatura de 42°C si apasarea butonului “+” </vt:lpstr>
      <vt:lpstr>Schema finala la temperatura de 42°C si apasarea butonului “-” </vt:lpstr>
      <vt:lpstr>20. BIBLIOGRAFIE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597</cp:revision>
  <dcterms:created xsi:type="dcterms:W3CDTF">2024-05-19T20:26:07Z</dcterms:created>
  <dcterms:modified xsi:type="dcterms:W3CDTF">2024-05-19T22:15:49Z</dcterms:modified>
</cp:coreProperties>
</file>